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258" r:id="rId4"/>
    <p:sldId id="259" r:id="rId5"/>
    <p:sldId id="274" r:id="rId6"/>
    <p:sldId id="261" r:id="rId7"/>
    <p:sldId id="262" r:id="rId8"/>
    <p:sldId id="263" r:id="rId9"/>
    <p:sldId id="264" r:id="rId10"/>
    <p:sldId id="272" r:id="rId11"/>
    <p:sldId id="271" r:id="rId12"/>
    <p:sldId id="267" r:id="rId13"/>
    <p:sldId id="277" r:id="rId14"/>
    <p:sldId id="278" r:id="rId15"/>
    <p:sldId id="279" r:id="rId16"/>
    <p:sldId id="266" r:id="rId17"/>
    <p:sldId id="265" r:id="rId18"/>
    <p:sldId id="275" r:id="rId19"/>
    <p:sldId id="280" r:id="rId20"/>
    <p:sldId id="268" r:id="rId21"/>
    <p:sldId id="281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2" autoAdjust="0"/>
    <p:restoredTop sz="94630" autoAdjust="0"/>
  </p:normalViewPr>
  <p:slideViewPr>
    <p:cSldViewPr snapToGrid="0">
      <p:cViewPr varScale="1">
        <p:scale>
          <a:sx n="87" d="100"/>
          <a:sy n="87" d="100"/>
        </p:scale>
        <p:origin x="5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zor461\Desktop\PREP%202015\Drill%20Data\Drill%20Data%20201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555555555555555E-2"/>
          <c:y val="4.6296296296296294E-2"/>
          <c:w val="0.93888888888888888"/>
          <c:h val="0.8981481481481481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cat>
            <c:strRef>
              <c:f>Sheet1!$A$2:$A$6</c:f>
              <c:strCache>
                <c:ptCount val="5"/>
                <c:pt idx="0">
                  <c:v>Oil</c:v>
                </c:pt>
                <c:pt idx="1">
                  <c:v>Hazmat</c:v>
                </c:pt>
                <c:pt idx="2">
                  <c:v>Vessel</c:v>
                </c:pt>
                <c:pt idx="3">
                  <c:v>Vessel Spill</c:v>
                </c:pt>
                <c:pt idx="4">
                  <c:v>Drug Lab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2860</c:v>
                </c:pt>
                <c:pt idx="1">
                  <c:v>1157</c:v>
                </c:pt>
                <c:pt idx="2">
                  <c:v>105</c:v>
                </c:pt>
                <c:pt idx="3">
                  <c:v>29</c:v>
                </c:pt>
                <c:pt idx="4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[Drill Data 2015.xlsx]Sheet5!PivotTable4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Count of CLALLAM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Sheet5!$B$3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Sheet5!$A$4:$A$20</c:f>
              <c:strCache>
                <c:ptCount val="17"/>
                <c:pt idx="0">
                  <c:v>CLALLAM</c:v>
                </c:pt>
                <c:pt idx="1">
                  <c:v>CLARK</c:v>
                </c:pt>
                <c:pt idx="2">
                  <c:v>COWLITZ</c:v>
                </c:pt>
                <c:pt idx="3">
                  <c:v>FRANKLIN</c:v>
                </c:pt>
                <c:pt idx="4">
                  <c:v>GRANT</c:v>
                </c:pt>
                <c:pt idx="5">
                  <c:v>GREYS HARBOR</c:v>
                </c:pt>
                <c:pt idx="6">
                  <c:v>ISLAND</c:v>
                </c:pt>
                <c:pt idx="7">
                  <c:v>KING</c:v>
                </c:pt>
                <c:pt idx="8">
                  <c:v>KITSAP</c:v>
                </c:pt>
                <c:pt idx="9">
                  <c:v>MULTNOMAH</c:v>
                </c:pt>
                <c:pt idx="10">
                  <c:v>PIERCE</c:v>
                </c:pt>
                <c:pt idx="11">
                  <c:v>SAN JUAN</c:v>
                </c:pt>
                <c:pt idx="12">
                  <c:v>SKAGIT</c:v>
                </c:pt>
                <c:pt idx="13">
                  <c:v>SNOHOMISH</c:v>
                </c:pt>
                <c:pt idx="14">
                  <c:v>SPOKANE</c:v>
                </c:pt>
                <c:pt idx="15">
                  <c:v>VALDEZ CORDOVA</c:v>
                </c:pt>
                <c:pt idx="16">
                  <c:v>WHATCOM</c:v>
                </c:pt>
              </c:strCache>
            </c:strRef>
          </c:cat>
          <c:val>
            <c:numRef>
              <c:f>Sheet5!$B$4:$B$20</c:f>
              <c:numCache>
                <c:formatCode>General</c:formatCode>
                <c:ptCount val="17"/>
                <c:pt idx="0">
                  <c:v>14</c:v>
                </c:pt>
                <c:pt idx="1">
                  <c:v>9</c:v>
                </c:pt>
                <c:pt idx="2">
                  <c:v>1</c:v>
                </c:pt>
                <c:pt idx="3">
                  <c:v>5</c:v>
                </c:pt>
                <c:pt idx="4">
                  <c:v>1</c:v>
                </c:pt>
                <c:pt idx="5">
                  <c:v>4</c:v>
                </c:pt>
                <c:pt idx="6">
                  <c:v>4</c:v>
                </c:pt>
                <c:pt idx="7">
                  <c:v>23</c:v>
                </c:pt>
                <c:pt idx="8">
                  <c:v>1</c:v>
                </c:pt>
                <c:pt idx="9">
                  <c:v>16</c:v>
                </c:pt>
                <c:pt idx="10">
                  <c:v>12</c:v>
                </c:pt>
                <c:pt idx="11">
                  <c:v>8</c:v>
                </c:pt>
                <c:pt idx="12">
                  <c:v>6</c:v>
                </c:pt>
                <c:pt idx="13">
                  <c:v>1</c:v>
                </c:pt>
                <c:pt idx="14">
                  <c:v>5</c:v>
                </c:pt>
                <c:pt idx="15">
                  <c:v>2</c:v>
                </c:pt>
                <c:pt idx="16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5962424"/>
        <c:axId val="295962816"/>
      </c:barChart>
      <c:catAx>
        <c:axId val="295962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962816"/>
        <c:crosses val="autoZero"/>
        <c:auto val="1"/>
        <c:lblAlgn val="ctr"/>
        <c:lblOffset val="100"/>
        <c:noMultiLvlLbl val="0"/>
      </c:catAx>
      <c:valAx>
        <c:axId val="295962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962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7DBAB-DE8B-4A63-8513-ECAD3D9A1977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49829-E434-45FE-AC16-FDC057A9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56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123 </a:t>
            </a:r>
            <a:r>
              <a:rPr lang="en-US" dirty="0" err="1" smtClean="0"/>
              <a:t>drijlls</a:t>
            </a:r>
            <a:r>
              <a:rPr lang="en-US" dirty="0" smtClean="0"/>
              <a:t> – worst case, deployment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49829-E434-45FE-AC16-FDC057A973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70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8007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59665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214132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0C51-AC62-48E9-AEF3-D4EC491F0B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2DD7-0753-4944-83BA-BF9CAEE4D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42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0C51-AC62-48E9-AEF3-D4EC491F0B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2DD7-0753-4944-83BA-BF9CAEE4D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0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0C51-AC62-48E9-AEF3-D4EC491F0B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2DD7-0753-4944-83BA-BF9CAEE4D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61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91498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6166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42221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67386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85568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36757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37129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035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0C51-AC62-48E9-AEF3-D4EC491F0B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2DD7-0753-4944-83BA-BF9CAEE4D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12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69832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8843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87229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9072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40968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06243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38576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69053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1969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0C51-AC62-48E9-AEF3-D4EC491F0B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2DD7-0753-4944-83BA-BF9CAEE4D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4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0C51-AC62-48E9-AEF3-D4EC491F0B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2DD7-0753-4944-83BA-BF9CAEE4D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0C51-AC62-48E9-AEF3-D4EC491F0B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2DD7-0753-4944-83BA-BF9CAEE4D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68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0C51-AC62-48E9-AEF3-D4EC491F0B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2DD7-0753-4944-83BA-BF9CAEE4D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19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0C51-AC62-48E9-AEF3-D4EC491F0B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2DD7-0753-4944-83BA-BF9CAEE4D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03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0C51-AC62-48E9-AEF3-D4EC491F0B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2DD7-0753-4944-83BA-BF9CAEE4D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30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0C51-AC62-48E9-AEF3-D4EC491F0B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2DD7-0753-4944-83BA-BF9CAEE4D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1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D0C51-AC62-48E9-AEF3-D4EC491F0B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2DD7-0753-4944-83BA-BF9CAEE4D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0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fld id="{51CF1133-3259-4C45-BABA-5B62D9C6F78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200"/>
              <a:t>2/25/2016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200"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803746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4"/>
          <p:cNvSpPr>
            <a:spLocks/>
          </p:cNvSpPr>
          <p:nvPr/>
        </p:nvSpPr>
        <p:spPr bwMode="auto">
          <a:xfrm>
            <a:off x="1752600" y="381000"/>
            <a:ext cx="8534400" cy="6019800"/>
          </a:xfrm>
          <a:custGeom>
            <a:avLst/>
            <a:gdLst>
              <a:gd name="T0" fmla="*/ 5399 w 8295"/>
              <a:gd name="T1" fmla="*/ 4891 h 5368"/>
              <a:gd name="T2" fmla="*/ 4735 w 8295"/>
              <a:gd name="T3" fmla="*/ 5099 h 5368"/>
              <a:gd name="T4" fmla="*/ 4279 w 8295"/>
              <a:gd name="T5" fmla="*/ 5126 h 5368"/>
              <a:gd name="T6" fmla="*/ 3858 w 8295"/>
              <a:gd name="T7" fmla="*/ 5251 h 5368"/>
              <a:gd name="T8" fmla="*/ 3395 w 8295"/>
              <a:gd name="T9" fmla="*/ 5154 h 5368"/>
              <a:gd name="T10" fmla="*/ 2855 w 8295"/>
              <a:gd name="T11" fmla="*/ 5189 h 5368"/>
              <a:gd name="T12" fmla="*/ 2205 w 8295"/>
              <a:gd name="T13" fmla="*/ 5319 h 5368"/>
              <a:gd name="T14" fmla="*/ 1977 w 8295"/>
              <a:gd name="T15" fmla="*/ 4871 h 5368"/>
              <a:gd name="T16" fmla="*/ 1770 w 8295"/>
              <a:gd name="T17" fmla="*/ 4511 h 5368"/>
              <a:gd name="T18" fmla="*/ 981 w 8295"/>
              <a:gd name="T19" fmla="*/ 4256 h 5368"/>
              <a:gd name="T20" fmla="*/ 685 w 8295"/>
              <a:gd name="T21" fmla="*/ 4249 h 5368"/>
              <a:gd name="T22" fmla="*/ 421 w 8295"/>
              <a:gd name="T23" fmla="*/ 3868 h 5368"/>
              <a:gd name="T24" fmla="*/ 615 w 8295"/>
              <a:gd name="T25" fmla="*/ 3896 h 5368"/>
              <a:gd name="T26" fmla="*/ 732 w 8295"/>
              <a:gd name="T27" fmla="*/ 3565 h 5368"/>
              <a:gd name="T28" fmla="*/ 477 w 8295"/>
              <a:gd name="T29" fmla="*/ 3226 h 5368"/>
              <a:gd name="T30" fmla="*/ 829 w 8295"/>
              <a:gd name="T31" fmla="*/ 3088 h 5368"/>
              <a:gd name="T32" fmla="*/ 567 w 8295"/>
              <a:gd name="T33" fmla="*/ 3033 h 5368"/>
              <a:gd name="T34" fmla="*/ 477 w 8295"/>
              <a:gd name="T35" fmla="*/ 2694 h 5368"/>
              <a:gd name="T36" fmla="*/ 297 w 8295"/>
              <a:gd name="T37" fmla="*/ 2197 h 5368"/>
              <a:gd name="T38" fmla="*/ 277 w 8295"/>
              <a:gd name="T39" fmla="*/ 1651 h 5368"/>
              <a:gd name="T40" fmla="*/ 48 w 8295"/>
              <a:gd name="T41" fmla="*/ 1119 h 5368"/>
              <a:gd name="T42" fmla="*/ 159 w 8295"/>
              <a:gd name="T43" fmla="*/ 794 h 5368"/>
              <a:gd name="T44" fmla="*/ 477 w 8295"/>
              <a:gd name="T45" fmla="*/ 1084 h 5368"/>
              <a:gd name="T46" fmla="*/ 1009 w 8295"/>
              <a:gd name="T47" fmla="*/ 1251 h 5368"/>
              <a:gd name="T48" fmla="*/ 1341 w 8295"/>
              <a:gd name="T49" fmla="*/ 1340 h 5368"/>
              <a:gd name="T50" fmla="*/ 1700 w 8295"/>
              <a:gd name="T51" fmla="*/ 1388 h 5368"/>
              <a:gd name="T52" fmla="*/ 1964 w 8295"/>
              <a:gd name="T53" fmla="*/ 1617 h 5368"/>
              <a:gd name="T54" fmla="*/ 2198 w 8295"/>
              <a:gd name="T55" fmla="*/ 1831 h 5368"/>
              <a:gd name="T56" fmla="*/ 2012 w 8295"/>
              <a:gd name="T57" fmla="*/ 1927 h 5368"/>
              <a:gd name="T58" fmla="*/ 1880 w 8295"/>
              <a:gd name="T59" fmla="*/ 2149 h 5368"/>
              <a:gd name="T60" fmla="*/ 1680 w 8295"/>
              <a:gd name="T61" fmla="*/ 2604 h 5368"/>
              <a:gd name="T62" fmla="*/ 1715 w 8295"/>
              <a:gd name="T63" fmla="*/ 2487 h 5368"/>
              <a:gd name="T64" fmla="*/ 2123 w 8295"/>
              <a:gd name="T65" fmla="*/ 2038 h 5368"/>
              <a:gd name="T66" fmla="*/ 2185 w 8295"/>
              <a:gd name="T67" fmla="*/ 2114 h 5368"/>
              <a:gd name="T68" fmla="*/ 2350 w 8295"/>
              <a:gd name="T69" fmla="*/ 2487 h 5368"/>
              <a:gd name="T70" fmla="*/ 1964 w 8295"/>
              <a:gd name="T71" fmla="*/ 2694 h 5368"/>
              <a:gd name="T72" fmla="*/ 2061 w 8295"/>
              <a:gd name="T73" fmla="*/ 2915 h 5368"/>
              <a:gd name="T74" fmla="*/ 2385 w 8295"/>
              <a:gd name="T75" fmla="*/ 2701 h 5368"/>
              <a:gd name="T76" fmla="*/ 2530 w 8295"/>
              <a:gd name="T77" fmla="*/ 2522 h 5368"/>
              <a:gd name="T78" fmla="*/ 2509 w 8295"/>
              <a:gd name="T79" fmla="*/ 2183 h 5368"/>
              <a:gd name="T80" fmla="*/ 2606 w 8295"/>
              <a:gd name="T81" fmla="*/ 1741 h 5368"/>
              <a:gd name="T82" fmla="*/ 2703 w 8295"/>
              <a:gd name="T83" fmla="*/ 1485 h 5368"/>
              <a:gd name="T84" fmla="*/ 2606 w 8295"/>
              <a:gd name="T85" fmla="*/ 1132 h 5368"/>
              <a:gd name="T86" fmla="*/ 2372 w 8295"/>
              <a:gd name="T87" fmla="*/ 940 h 5368"/>
              <a:gd name="T88" fmla="*/ 2427 w 8295"/>
              <a:gd name="T89" fmla="*/ 525 h 5368"/>
              <a:gd name="T90" fmla="*/ 2233 w 8295"/>
              <a:gd name="T91" fmla="*/ 221 h 5368"/>
              <a:gd name="T92" fmla="*/ 2496 w 8295"/>
              <a:gd name="T93" fmla="*/ 0 h 5368"/>
              <a:gd name="T94" fmla="*/ 3380 w 8295"/>
              <a:gd name="T95" fmla="*/ 34 h 5368"/>
              <a:gd name="T96" fmla="*/ 4265 w 8295"/>
              <a:gd name="T97" fmla="*/ 62 h 5368"/>
              <a:gd name="T98" fmla="*/ 5171 w 8295"/>
              <a:gd name="T99" fmla="*/ 82 h 5368"/>
              <a:gd name="T100" fmla="*/ 6083 w 8295"/>
              <a:gd name="T101" fmla="*/ 97 h 5368"/>
              <a:gd name="T102" fmla="*/ 7017 w 8295"/>
              <a:gd name="T103" fmla="*/ 110 h 5368"/>
              <a:gd name="T104" fmla="*/ 8170 w 8295"/>
              <a:gd name="T105" fmla="*/ 4380 h 5368"/>
              <a:gd name="T106" fmla="*/ 8295 w 8295"/>
              <a:gd name="T107" fmla="*/ 4567 h 5368"/>
              <a:gd name="T108" fmla="*/ 8282 w 8295"/>
              <a:gd name="T109" fmla="*/ 4794 h 5368"/>
              <a:gd name="T110" fmla="*/ 5875 w 8295"/>
              <a:gd name="T111" fmla="*/ 4918 h 536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8295"/>
              <a:gd name="T169" fmla="*/ 0 h 5368"/>
              <a:gd name="T170" fmla="*/ 8295 w 8295"/>
              <a:gd name="T171" fmla="*/ 5368 h 536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8295" h="5368">
                <a:moveTo>
                  <a:pt x="5875" y="4918"/>
                </a:moveTo>
                <a:lnTo>
                  <a:pt x="5730" y="4946"/>
                </a:lnTo>
                <a:lnTo>
                  <a:pt x="5586" y="4933"/>
                </a:lnTo>
                <a:lnTo>
                  <a:pt x="5482" y="4981"/>
                </a:lnTo>
                <a:lnTo>
                  <a:pt x="5399" y="4891"/>
                </a:lnTo>
                <a:lnTo>
                  <a:pt x="5226" y="4918"/>
                </a:lnTo>
                <a:lnTo>
                  <a:pt x="5157" y="5050"/>
                </a:lnTo>
                <a:lnTo>
                  <a:pt x="5074" y="5064"/>
                </a:lnTo>
                <a:lnTo>
                  <a:pt x="4908" y="5099"/>
                </a:lnTo>
                <a:lnTo>
                  <a:pt x="4735" y="5099"/>
                </a:lnTo>
                <a:lnTo>
                  <a:pt x="4618" y="5182"/>
                </a:lnTo>
                <a:lnTo>
                  <a:pt x="4514" y="5167"/>
                </a:lnTo>
                <a:lnTo>
                  <a:pt x="4445" y="5244"/>
                </a:lnTo>
                <a:lnTo>
                  <a:pt x="4369" y="5167"/>
                </a:lnTo>
                <a:lnTo>
                  <a:pt x="4279" y="5126"/>
                </a:lnTo>
                <a:lnTo>
                  <a:pt x="4155" y="5140"/>
                </a:lnTo>
                <a:lnTo>
                  <a:pt x="4065" y="5182"/>
                </a:lnTo>
                <a:lnTo>
                  <a:pt x="3968" y="5257"/>
                </a:lnTo>
                <a:lnTo>
                  <a:pt x="3913" y="5264"/>
                </a:lnTo>
                <a:lnTo>
                  <a:pt x="3858" y="5251"/>
                </a:lnTo>
                <a:lnTo>
                  <a:pt x="3739" y="5264"/>
                </a:lnTo>
                <a:lnTo>
                  <a:pt x="3692" y="5292"/>
                </a:lnTo>
                <a:lnTo>
                  <a:pt x="3574" y="5286"/>
                </a:lnTo>
                <a:lnTo>
                  <a:pt x="3540" y="5251"/>
                </a:lnTo>
                <a:lnTo>
                  <a:pt x="3395" y="5154"/>
                </a:lnTo>
                <a:lnTo>
                  <a:pt x="3311" y="5174"/>
                </a:lnTo>
                <a:lnTo>
                  <a:pt x="3256" y="5209"/>
                </a:lnTo>
                <a:lnTo>
                  <a:pt x="3111" y="5154"/>
                </a:lnTo>
                <a:lnTo>
                  <a:pt x="2965" y="5154"/>
                </a:lnTo>
                <a:lnTo>
                  <a:pt x="2855" y="5189"/>
                </a:lnTo>
                <a:lnTo>
                  <a:pt x="2627" y="5326"/>
                </a:lnTo>
                <a:lnTo>
                  <a:pt x="2564" y="5361"/>
                </a:lnTo>
                <a:lnTo>
                  <a:pt x="2434" y="5368"/>
                </a:lnTo>
                <a:lnTo>
                  <a:pt x="2288" y="5326"/>
                </a:lnTo>
                <a:lnTo>
                  <a:pt x="2205" y="5319"/>
                </a:lnTo>
                <a:lnTo>
                  <a:pt x="2074" y="5264"/>
                </a:lnTo>
                <a:lnTo>
                  <a:pt x="1977" y="5216"/>
                </a:lnTo>
                <a:lnTo>
                  <a:pt x="1984" y="5112"/>
                </a:lnTo>
                <a:lnTo>
                  <a:pt x="1991" y="4995"/>
                </a:lnTo>
                <a:lnTo>
                  <a:pt x="1977" y="4871"/>
                </a:lnTo>
                <a:lnTo>
                  <a:pt x="1949" y="4808"/>
                </a:lnTo>
                <a:lnTo>
                  <a:pt x="1852" y="4732"/>
                </a:lnTo>
                <a:lnTo>
                  <a:pt x="1825" y="4677"/>
                </a:lnTo>
                <a:lnTo>
                  <a:pt x="1783" y="4587"/>
                </a:lnTo>
                <a:lnTo>
                  <a:pt x="1770" y="4511"/>
                </a:lnTo>
                <a:lnTo>
                  <a:pt x="1444" y="4393"/>
                </a:lnTo>
                <a:lnTo>
                  <a:pt x="1327" y="4386"/>
                </a:lnTo>
                <a:lnTo>
                  <a:pt x="1237" y="4386"/>
                </a:lnTo>
                <a:lnTo>
                  <a:pt x="1085" y="4249"/>
                </a:lnTo>
                <a:lnTo>
                  <a:pt x="981" y="4256"/>
                </a:lnTo>
                <a:lnTo>
                  <a:pt x="926" y="4234"/>
                </a:lnTo>
                <a:lnTo>
                  <a:pt x="884" y="4228"/>
                </a:lnTo>
                <a:lnTo>
                  <a:pt x="844" y="4228"/>
                </a:lnTo>
                <a:lnTo>
                  <a:pt x="760" y="4242"/>
                </a:lnTo>
                <a:lnTo>
                  <a:pt x="685" y="4249"/>
                </a:lnTo>
                <a:lnTo>
                  <a:pt x="636" y="4221"/>
                </a:lnTo>
                <a:lnTo>
                  <a:pt x="595" y="4194"/>
                </a:lnTo>
                <a:lnTo>
                  <a:pt x="553" y="4187"/>
                </a:lnTo>
                <a:lnTo>
                  <a:pt x="477" y="4110"/>
                </a:lnTo>
                <a:lnTo>
                  <a:pt x="421" y="3868"/>
                </a:lnTo>
                <a:lnTo>
                  <a:pt x="401" y="3634"/>
                </a:lnTo>
                <a:lnTo>
                  <a:pt x="463" y="3647"/>
                </a:lnTo>
                <a:lnTo>
                  <a:pt x="525" y="3758"/>
                </a:lnTo>
                <a:lnTo>
                  <a:pt x="553" y="3861"/>
                </a:lnTo>
                <a:lnTo>
                  <a:pt x="615" y="3896"/>
                </a:lnTo>
                <a:lnTo>
                  <a:pt x="677" y="3861"/>
                </a:lnTo>
                <a:lnTo>
                  <a:pt x="698" y="3758"/>
                </a:lnTo>
                <a:lnTo>
                  <a:pt x="636" y="3654"/>
                </a:lnTo>
                <a:lnTo>
                  <a:pt x="636" y="3585"/>
                </a:lnTo>
                <a:lnTo>
                  <a:pt x="732" y="3565"/>
                </a:lnTo>
                <a:lnTo>
                  <a:pt x="767" y="3517"/>
                </a:lnTo>
                <a:lnTo>
                  <a:pt x="732" y="3413"/>
                </a:lnTo>
                <a:lnTo>
                  <a:pt x="553" y="3399"/>
                </a:lnTo>
                <a:lnTo>
                  <a:pt x="477" y="3351"/>
                </a:lnTo>
                <a:lnTo>
                  <a:pt x="477" y="3226"/>
                </a:lnTo>
                <a:lnTo>
                  <a:pt x="615" y="3261"/>
                </a:lnTo>
                <a:lnTo>
                  <a:pt x="677" y="3199"/>
                </a:lnTo>
                <a:lnTo>
                  <a:pt x="781" y="3226"/>
                </a:lnTo>
                <a:lnTo>
                  <a:pt x="767" y="3102"/>
                </a:lnTo>
                <a:lnTo>
                  <a:pt x="829" y="3088"/>
                </a:lnTo>
                <a:lnTo>
                  <a:pt x="844" y="3047"/>
                </a:lnTo>
                <a:lnTo>
                  <a:pt x="767" y="3005"/>
                </a:lnTo>
                <a:lnTo>
                  <a:pt x="677" y="2922"/>
                </a:lnTo>
                <a:lnTo>
                  <a:pt x="588" y="2991"/>
                </a:lnTo>
                <a:lnTo>
                  <a:pt x="567" y="3033"/>
                </a:lnTo>
                <a:lnTo>
                  <a:pt x="491" y="3047"/>
                </a:lnTo>
                <a:lnTo>
                  <a:pt x="436" y="2985"/>
                </a:lnTo>
                <a:lnTo>
                  <a:pt x="421" y="2860"/>
                </a:lnTo>
                <a:lnTo>
                  <a:pt x="456" y="2701"/>
                </a:lnTo>
                <a:lnTo>
                  <a:pt x="477" y="2694"/>
                </a:lnTo>
                <a:lnTo>
                  <a:pt x="477" y="2597"/>
                </a:lnTo>
                <a:lnTo>
                  <a:pt x="436" y="2528"/>
                </a:lnTo>
                <a:lnTo>
                  <a:pt x="359" y="2411"/>
                </a:lnTo>
                <a:lnTo>
                  <a:pt x="359" y="2301"/>
                </a:lnTo>
                <a:lnTo>
                  <a:pt x="297" y="2197"/>
                </a:lnTo>
                <a:lnTo>
                  <a:pt x="311" y="2100"/>
                </a:lnTo>
                <a:lnTo>
                  <a:pt x="359" y="1941"/>
                </a:lnTo>
                <a:lnTo>
                  <a:pt x="359" y="1872"/>
                </a:lnTo>
                <a:lnTo>
                  <a:pt x="326" y="1741"/>
                </a:lnTo>
                <a:lnTo>
                  <a:pt x="277" y="1651"/>
                </a:lnTo>
                <a:lnTo>
                  <a:pt x="173" y="1637"/>
                </a:lnTo>
                <a:lnTo>
                  <a:pt x="117" y="1533"/>
                </a:lnTo>
                <a:lnTo>
                  <a:pt x="117" y="1298"/>
                </a:lnTo>
                <a:lnTo>
                  <a:pt x="69" y="1209"/>
                </a:lnTo>
                <a:lnTo>
                  <a:pt x="48" y="1119"/>
                </a:lnTo>
                <a:lnTo>
                  <a:pt x="83" y="1008"/>
                </a:lnTo>
                <a:lnTo>
                  <a:pt x="7" y="877"/>
                </a:lnTo>
                <a:lnTo>
                  <a:pt x="0" y="794"/>
                </a:lnTo>
                <a:lnTo>
                  <a:pt x="69" y="766"/>
                </a:lnTo>
                <a:lnTo>
                  <a:pt x="159" y="794"/>
                </a:lnTo>
                <a:lnTo>
                  <a:pt x="187" y="870"/>
                </a:lnTo>
                <a:lnTo>
                  <a:pt x="249" y="918"/>
                </a:lnTo>
                <a:lnTo>
                  <a:pt x="339" y="918"/>
                </a:lnTo>
                <a:lnTo>
                  <a:pt x="401" y="1002"/>
                </a:lnTo>
                <a:lnTo>
                  <a:pt x="477" y="1084"/>
                </a:lnTo>
                <a:lnTo>
                  <a:pt x="553" y="1091"/>
                </a:lnTo>
                <a:lnTo>
                  <a:pt x="650" y="1091"/>
                </a:lnTo>
                <a:lnTo>
                  <a:pt x="747" y="1167"/>
                </a:lnTo>
                <a:lnTo>
                  <a:pt x="871" y="1216"/>
                </a:lnTo>
                <a:lnTo>
                  <a:pt x="1009" y="1251"/>
                </a:lnTo>
                <a:lnTo>
                  <a:pt x="1162" y="1278"/>
                </a:lnTo>
                <a:lnTo>
                  <a:pt x="1237" y="1251"/>
                </a:lnTo>
                <a:lnTo>
                  <a:pt x="1292" y="1216"/>
                </a:lnTo>
                <a:lnTo>
                  <a:pt x="1355" y="1284"/>
                </a:lnTo>
                <a:lnTo>
                  <a:pt x="1341" y="1340"/>
                </a:lnTo>
                <a:lnTo>
                  <a:pt x="1397" y="1340"/>
                </a:lnTo>
                <a:lnTo>
                  <a:pt x="1459" y="1375"/>
                </a:lnTo>
                <a:lnTo>
                  <a:pt x="1528" y="1340"/>
                </a:lnTo>
                <a:lnTo>
                  <a:pt x="1618" y="1326"/>
                </a:lnTo>
                <a:lnTo>
                  <a:pt x="1700" y="1388"/>
                </a:lnTo>
                <a:lnTo>
                  <a:pt x="1756" y="1465"/>
                </a:lnTo>
                <a:lnTo>
                  <a:pt x="1770" y="1527"/>
                </a:lnTo>
                <a:lnTo>
                  <a:pt x="1880" y="1527"/>
                </a:lnTo>
                <a:lnTo>
                  <a:pt x="1942" y="1582"/>
                </a:lnTo>
                <a:lnTo>
                  <a:pt x="1964" y="1617"/>
                </a:lnTo>
                <a:lnTo>
                  <a:pt x="2026" y="1568"/>
                </a:lnTo>
                <a:lnTo>
                  <a:pt x="2123" y="1651"/>
                </a:lnTo>
                <a:lnTo>
                  <a:pt x="2150" y="1727"/>
                </a:lnTo>
                <a:lnTo>
                  <a:pt x="2171" y="1748"/>
                </a:lnTo>
                <a:lnTo>
                  <a:pt x="2198" y="1831"/>
                </a:lnTo>
                <a:lnTo>
                  <a:pt x="2171" y="1920"/>
                </a:lnTo>
                <a:lnTo>
                  <a:pt x="2123" y="1982"/>
                </a:lnTo>
                <a:lnTo>
                  <a:pt x="2032" y="2072"/>
                </a:lnTo>
                <a:lnTo>
                  <a:pt x="2026" y="1893"/>
                </a:lnTo>
                <a:lnTo>
                  <a:pt x="2012" y="1927"/>
                </a:lnTo>
                <a:lnTo>
                  <a:pt x="1964" y="1906"/>
                </a:lnTo>
                <a:lnTo>
                  <a:pt x="1977" y="1955"/>
                </a:lnTo>
                <a:lnTo>
                  <a:pt x="1977" y="2038"/>
                </a:lnTo>
                <a:lnTo>
                  <a:pt x="1964" y="2072"/>
                </a:lnTo>
                <a:lnTo>
                  <a:pt x="1880" y="2149"/>
                </a:lnTo>
                <a:lnTo>
                  <a:pt x="1812" y="2183"/>
                </a:lnTo>
                <a:lnTo>
                  <a:pt x="1749" y="2266"/>
                </a:lnTo>
                <a:lnTo>
                  <a:pt x="1687" y="2390"/>
                </a:lnTo>
                <a:lnTo>
                  <a:pt x="1618" y="2508"/>
                </a:lnTo>
                <a:lnTo>
                  <a:pt x="1680" y="2604"/>
                </a:lnTo>
                <a:lnTo>
                  <a:pt x="1867" y="2535"/>
                </a:lnTo>
                <a:lnTo>
                  <a:pt x="1956" y="2473"/>
                </a:lnTo>
                <a:lnTo>
                  <a:pt x="1818" y="2500"/>
                </a:lnTo>
                <a:lnTo>
                  <a:pt x="1728" y="2522"/>
                </a:lnTo>
                <a:lnTo>
                  <a:pt x="1715" y="2487"/>
                </a:lnTo>
                <a:lnTo>
                  <a:pt x="1770" y="2335"/>
                </a:lnTo>
                <a:lnTo>
                  <a:pt x="1845" y="2231"/>
                </a:lnTo>
                <a:lnTo>
                  <a:pt x="1942" y="2149"/>
                </a:lnTo>
                <a:lnTo>
                  <a:pt x="2074" y="2114"/>
                </a:lnTo>
                <a:lnTo>
                  <a:pt x="2123" y="2038"/>
                </a:lnTo>
                <a:lnTo>
                  <a:pt x="2213" y="1893"/>
                </a:lnTo>
                <a:lnTo>
                  <a:pt x="2268" y="1816"/>
                </a:lnTo>
                <a:lnTo>
                  <a:pt x="2281" y="1990"/>
                </a:lnTo>
                <a:lnTo>
                  <a:pt x="2219" y="2024"/>
                </a:lnTo>
                <a:lnTo>
                  <a:pt x="2185" y="2114"/>
                </a:lnTo>
                <a:lnTo>
                  <a:pt x="2219" y="2149"/>
                </a:lnTo>
                <a:lnTo>
                  <a:pt x="2316" y="2259"/>
                </a:lnTo>
                <a:lnTo>
                  <a:pt x="2337" y="2335"/>
                </a:lnTo>
                <a:lnTo>
                  <a:pt x="2372" y="2390"/>
                </a:lnTo>
                <a:lnTo>
                  <a:pt x="2350" y="2487"/>
                </a:lnTo>
                <a:lnTo>
                  <a:pt x="2288" y="2500"/>
                </a:lnTo>
                <a:lnTo>
                  <a:pt x="2136" y="2500"/>
                </a:lnTo>
                <a:lnTo>
                  <a:pt x="2074" y="2632"/>
                </a:lnTo>
                <a:lnTo>
                  <a:pt x="2061" y="2680"/>
                </a:lnTo>
                <a:lnTo>
                  <a:pt x="1964" y="2694"/>
                </a:lnTo>
                <a:lnTo>
                  <a:pt x="1915" y="2729"/>
                </a:lnTo>
                <a:lnTo>
                  <a:pt x="1894" y="2763"/>
                </a:lnTo>
                <a:lnTo>
                  <a:pt x="1964" y="2818"/>
                </a:lnTo>
                <a:lnTo>
                  <a:pt x="2026" y="2846"/>
                </a:lnTo>
                <a:lnTo>
                  <a:pt x="2061" y="2915"/>
                </a:lnTo>
                <a:lnTo>
                  <a:pt x="2171" y="2915"/>
                </a:lnTo>
                <a:lnTo>
                  <a:pt x="2281" y="2846"/>
                </a:lnTo>
                <a:lnTo>
                  <a:pt x="2247" y="2729"/>
                </a:lnTo>
                <a:lnTo>
                  <a:pt x="2316" y="2680"/>
                </a:lnTo>
                <a:lnTo>
                  <a:pt x="2385" y="2701"/>
                </a:lnTo>
                <a:lnTo>
                  <a:pt x="2427" y="2763"/>
                </a:lnTo>
                <a:lnTo>
                  <a:pt x="2475" y="2680"/>
                </a:lnTo>
                <a:lnTo>
                  <a:pt x="2564" y="2667"/>
                </a:lnTo>
                <a:lnTo>
                  <a:pt x="2592" y="2604"/>
                </a:lnTo>
                <a:lnTo>
                  <a:pt x="2530" y="2522"/>
                </a:lnTo>
                <a:lnTo>
                  <a:pt x="2579" y="2452"/>
                </a:lnTo>
                <a:lnTo>
                  <a:pt x="2627" y="2363"/>
                </a:lnTo>
                <a:lnTo>
                  <a:pt x="2579" y="2348"/>
                </a:lnTo>
                <a:lnTo>
                  <a:pt x="2530" y="2301"/>
                </a:lnTo>
                <a:lnTo>
                  <a:pt x="2509" y="2183"/>
                </a:lnTo>
                <a:lnTo>
                  <a:pt x="2489" y="2149"/>
                </a:lnTo>
                <a:lnTo>
                  <a:pt x="2530" y="2114"/>
                </a:lnTo>
                <a:lnTo>
                  <a:pt x="2530" y="1990"/>
                </a:lnTo>
                <a:lnTo>
                  <a:pt x="2592" y="1906"/>
                </a:lnTo>
                <a:lnTo>
                  <a:pt x="2606" y="1741"/>
                </a:lnTo>
                <a:lnTo>
                  <a:pt x="2716" y="1651"/>
                </a:lnTo>
                <a:lnTo>
                  <a:pt x="2793" y="1637"/>
                </a:lnTo>
                <a:lnTo>
                  <a:pt x="2793" y="1602"/>
                </a:lnTo>
                <a:lnTo>
                  <a:pt x="2689" y="1602"/>
                </a:lnTo>
                <a:lnTo>
                  <a:pt x="2703" y="1485"/>
                </a:lnTo>
                <a:lnTo>
                  <a:pt x="2731" y="1402"/>
                </a:lnTo>
                <a:lnTo>
                  <a:pt x="2627" y="1346"/>
                </a:lnTo>
                <a:lnTo>
                  <a:pt x="2592" y="1264"/>
                </a:lnTo>
                <a:lnTo>
                  <a:pt x="2627" y="1209"/>
                </a:lnTo>
                <a:lnTo>
                  <a:pt x="2606" y="1132"/>
                </a:lnTo>
                <a:lnTo>
                  <a:pt x="2606" y="1084"/>
                </a:lnTo>
                <a:lnTo>
                  <a:pt x="2530" y="1070"/>
                </a:lnTo>
                <a:lnTo>
                  <a:pt x="2489" y="1002"/>
                </a:lnTo>
                <a:lnTo>
                  <a:pt x="2399" y="1002"/>
                </a:lnTo>
                <a:lnTo>
                  <a:pt x="2372" y="940"/>
                </a:lnTo>
                <a:lnTo>
                  <a:pt x="2427" y="843"/>
                </a:lnTo>
                <a:lnTo>
                  <a:pt x="2475" y="781"/>
                </a:lnTo>
                <a:lnTo>
                  <a:pt x="2447" y="691"/>
                </a:lnTo>
                <a:lnTo>
                  <a:pt x="2475" y="629"/>
                </a:lnTo>
                <a:lnTo>
                  <a:pt x="2427" y="525"/>
                </a:lnTo>
                <a:lnTo>
                  <a:pt x="2427" y="455"/>
                </a:lnTo>
                <a:lnTo>
                  <a:pt x="2350" y="435"/>
                </a:lnTo>
                <a:lnTo>
                  <a:pt x="2247" y="393"/>
                </a:lnTo>
                <a:lnTo>
                  <a:pt x="2288" y="311"/>
                </a:lnTo>
                <a:lnTo>
                  <a:pt x="2233" y="221"/>
                </a:lnTo>
                <a:lnTo>
                  <a:pt x="2268" y="131"/>
                </a:lnTo>
                <a:lnTo>
                  <a:pt x="2302" y="82"/>
                </a:lnTo>
                <a:lnTo>
                  <a:pt x="2323" y="7"/>
                </a:lnTo>
                <a:lnTo>
                  <a:pt x="2323" y="0"/>
                </a:lnTo>
                <a:lnTo>
                  <a:pt x="2496" y="0"/>
                </a:lnTo>
                <a:lnTo>
                  <a:pt x="2676" y="7"/>
                </a:lnTo>
                <a:lnTo>
                  <a:pt x="2848" y="13"/>
                </a:lnTo>
                <a:lnTo>
                  <a:pt x="3021" y="20"/>
                </a:lnTo>
                <a:lnTo>
                  <a:pt x="3201" y="27"/>
                </a:lnTo>
                <a:lnTo>
                  <a:pt x="3380" y="34"/>
                </a:lnTo>
                <a:lnTo>
                  <a:pt x="3553" y="41"/>
                </a:lnTo>
                <a:lnTo>
                  <a:pt x="3726" y="48"/>
                </a:lnTo>
                <a:lnTo>
                  <a:pt x="3913" y="55"/>
                </a:lnTo>
                <a:lnTo>
                  <a:pt x="4092" y="55"/>
                </a:lnTo>
                <a:lnTo>
                  <a:pt x="4265" y="62"/>
                </a:lnTo>
                <a:lnTo>
                  <a:pt x="4451" y="69"/>
                </a:lnTo>
                <a:lnTo>
                  <a:pt x="4632" y="75"/>
                </a:lnTo>
                <a:lnTo>
                  <a:pt x="4804" y="75"/>
                </a:lnTo>
                <a:lnTo>
                  <a:pt x="4991" y="82"/>
                </a:lnTo>
                <a:lnTo>
                  <a:pt x="5171" y="82"/>
                </a:lnTo>
                <a:lnTo>
                  <a:pt x="5350" y="89"/>
                </a:lnTo>
                <a:lnTo>
                  <a:pt x="5537" y="89"/>
                </a:lnTo>
                <a:lnTo>
                  <a:pt x="5723" y="97"/>
                </a:lnTo>
                <a:lnTo>
                  <a:pt x="5910" y="97"/>
                </a:lnTo>
                <a:lnTo>
                  <a:pt x="6083" y="97"/>
                </a:lnTo>
                <a:lnTo>
                  <a:pt x="6277" y="104"/>
                </a:lnTo>
                <a:lnTo>
                  <a:pt x="6463" y="104"/>
                </a:lnTo>
                <a:lnTo>
                  <a:pt x="6643" y="104"/>
                </a:lnTo>
                <a:lnTo>
                  <a:pt x="6830" y="104"/>
                </a:lnTo>
                <a:lnTo>
                  <a:pt x="7017" y="110"/>
                </a:lnTo>
                <a:lnTo>
                  <a:pt x="8150" y="110"/>
                </a:lnTo>
                <a:lnTo>
                  <a:pt x="8130" y="4221"/>
                </a:lnTo>
                <a:lnTo>
                  <a:pt x="8164" y="4256"/>
                </a:lnTo>
                <a:lnTo>
                  <a:pt x="8185" y="4318"/>
                </a:lnTo>
                <a:lnTo>
                  <a:pt x="8170" y="4380"/>
                </a:lnTo>
                <a:lnTo>
                  <a:pt x="8212" y="4428"/>
                </a:lnTo>
                <a:lnTo>
                  <a:pt x="8226" y="4477"/>
                </a:lnTo>
                <a:lnTo>
                  <a:pt x="8212" y="4497"/>
                </a:lnTo>
                <a:lnTo>
                  <a:pt x="8274" y="4560"/>
                </a:lnTo>
                <a:lnTo>
                  <a:pt x="8295" y="4567"/>
                </a:lnTo>
                <a:lnTo>
                  <a:pt x="8295" y="4629"/>
                </a:lnTo>
                <a:lnTo>
                  <a:pt x="8267" y="4657"/>
                </a:lnTo>
                <a:lnTo>
                  <a:pt x="8254" y="4704"/>
                </a:lnTo>
                <a:lnTo>
                  <a:pt x="8254" y="4753"/>
                </a:lnTo>
                <a:lnTo>
                  <a:pt x="8282" y="4794"/>
                </a:lnTo>
                <a:lnTo>
                  <a:pt x="8282" y="4843"/>
                </a:lnTo>
                <a:lnTo>
                  <a:pt x="8247" y="4856"/>
                </a:lnTo>
                <a:lnTo>
                  <a:pt x="8205" y="4891"/>
                </a:lnTo>
                <a:lnTo>
                  <a:pt x="6042" y="4891"/>
                </a:lnTo>
                <a:lnTo>
                  <a:pt x="5875" y="4918"/>
                </a:lnTo>
                <a:close/>
              </a:path>
            </a:pathLst>
          </a:custGeom>
          <a:solidFill>
            <a:schemeClr val="accent3">
              <a:lumMod val="75000"/>
              <a:alpha val="8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1828800"/>
            <a:ext cx="7924800" cy="2133600"/>
          </a:xfrm>
        </p:spPr>
        <p:txBody>
          <a:bodyPr>
            <a:normAutofit/>
          </a:bodyPr>
          <a:lstStyle/>
          <a:p>
            <a:pPr>
              <a:tabLst>
                <a:tab pos="2457450" algn="l"/>
              </a:tabLst>
              <a:defRPr/>
            </a:pPr>
            <a:r>
              <a:rPr lang="en-US" sz="4000" b="1" dirty="0">
                <a:solidFill>
                  <a:srgbClr val="FFFF00"/>
                </a:solidFill>
                <a:latin typeface="Calibri" pitchFamily="34" charset="0"/>
              </a:rPr>
              <a:t>Spill Prevention, Preparedness</a:t>
            </a:r>
            <a:br>
              <a:rPr lang="en-US" sz="4000" b="1" dirty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4000" b="1" dirty="0">
                <a:solidFill>
                  <a:srgbClr val="FFFF00"/>
                </a:solidFill>
                <a:latin typeface="Calibri" pitchFamily="34" charset="0"/>
              </a:rPr>
              <a:t> and Response Program</a:t>
            </a:r>
            <a:endParaRPr lang="en-US" b="1" cap="none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6" name="Picture 6" descr="ecy_logo_blu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81400" y="4343400"/>
            <a:ext cx="5334000" cy="11112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153400" y="6172201"/>
            <a:ext cx="201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white">
                    <a:lumMod val="75000"/>
                  </a:prstClr>
                </a:solidFill>
              </a:rPr>
              <a:t>February 2016</a:t>
            </a:r>
            <a:endParaRPr lang="en-US" sz="2400" b="1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3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45" y="47288"/>
            <a:ext cx="5244548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Wildlife Numbers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4672" t="-27140" r="16951" b="27140"/>
          <a:stretch/>
        </p:blipFill>
        <p:spPr>
          <a:xfrm>
            <a:off x="5496792" y="2513727"/>
            <a:ext cx="6596496" cy="4258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9" y="3293918"/>
            <a:ext cx="6289626" cy="34783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734" y="994424"/>
            <a:ext cx="484805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84 Live birds admitted to care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38 Geese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46 Mallards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80 Released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4 Mortalities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417" y="294241"/>
            <a:ext cx="5164101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1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91" y="0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Kent Waste Oil Spill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3292" y="1070264"/>
            <a:ext cx="11492345" cy="1984663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December 27, 2015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Approximately 250 - 300 gallons of waste oil, midnight dumping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Wildlife Impacts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009" y="2959935"/>
            <a:ext cx="3403352" cy="3754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288" y="2959935"/>
            <a:ext cx="3893422" cy="33579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1573" y="4675909"/>
            <a:ext cx="1153391" cy="10390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384964" y="2959935"/>
            <a:ext cx="2316324" cy="17159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84964" y="5715000"/>
            <a:ext cx="2316324" cy="6029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731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7" y="141207"/>
            <a:ext cx="8802461" cy="65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37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31" y="2091086"/>
            <a:ext cx="4897582" cy="36237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838" y="846138"/>
            <a:ext cx="6887365" cy="512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5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58" y="-1"/>
            <a:ext cx="8895665" cy="666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60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070264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Nord Auckland Spill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767" y="2400300"/>
            <a:ext cx="7000483" cy="42697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1181" y="1070264"/>
            <a:ext cx="64221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February 18,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Vessel Reported 80 gallons of waste oil to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Significant Resources at Risk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678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4762"/>
            <a:ext cx="935355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07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422" y="0"/>
            <a:ext cx="9400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08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892" y="385590"/>
            <a:ext cx="9142147" cy="631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56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796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Questions for Washington?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936" y="1060796"/>
            <a:ext cx="7438739" cy="555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51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Spill Responses (past 12 months)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342" y="1773382"/>
            <a:ext cx="5867400" cy="44958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Oil		</a:t>
            </a:r>
            <a:r>
              <a:rPr lang="en-US" dirty="0" smtClean="0">
                <a:solidFill>
                  <a:srgbClr val="FFFF00"/>
                </a:solidFill>
              </a:rPr>
              <a:t>               2,860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Hazmat/Pollutant</a:t>
            </a:r>
            <a:r>
              <a:rPr lang="en-US" dirty="0" smtClean="0">
                <a:solidFill>
                  <a:srgbClr val="FFFF00"/>
                </a:solidFill>
              </a:rPr>
              <a:t>   </a:t>
            </a:r>
            <a:r>
              <a:rPr lang="en-US" dirty="0" smtClean="0">
                <a:solidFill>
                  <a:srgbClr val="FFFF00"/>
                </a:solidFill>
              </a:rPr>
              <a:t>1,157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Vessel Incident           105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Vessel Spill	                    29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u="sng" dirty="0" smtClean="0">
                <a:solidFill>
                  <a:srgbClr val="FFFF00"/>
                </a:solidFill>
              </a:rPr>
              <a:t>Drug Lab	    </a:t>
            </a:r>
            <a:r>
              <a:rPr lang="en-US" u="sng" dirty="0" smtClean="0">
                <a:solidFill>
                  <a:srgbClr val="FFFF00"/>
                </a:solidFill>
              </a:rPr>
              <a:t>                22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			</a:t>
            </a:r>
            <a:r>
              <a:rPr lang="en-US" dirty="0" smtClean="0">
                <a:solidFill>
                  <a:srgbClr val="FFFF00"/>
                </a:solidFill>
              </a:rPr>
              <a:t>              4,173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89301" y="1935448"/>
            <a:ext cx="2357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Vessel Incident</a:t>
            </a: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3850" y="2631542"/>
            <a:ext cx="2750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Hazmat/Pollutant</a:t>
            </a: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2337156"/>
              </p:ext>
            </p:extLst>
          </p:nvPr>
        </p:nvGraphicFramePr>
        <p:xfrm>
          <a:off x="5985164" y="2700626"/>
          <a:ext cx="4977448" cy="3471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300067" y="4082470"/>
            <a:ext cx="758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6512556" y="3155378"/>
            <a:ext cx="976745" cy="3048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189161" y="2392762"/>
            <a:ext cx="152400" cy="762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075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4375" t="15556" r="12804" b="684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8139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12" y="857250"/>
            <a:ext cx="68865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44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944562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Response Staffing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782763"/>
            <a:ext cx="1676400" cy="88423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</a:rPr>
              <a:t>Full-Time:  6</a:t>
            </a:r>
            <a:r>
              <a:rPr lang="en-US" sz="2000" dirty="0" smtClean="0">
                <a:solidFill>
                  <a:srgbClr val="FFFF00"/>
                </a:solidFill>
              </a:rPr>
              <a:t>.5</a:t>
            </a:r>
            <a:endParaRPr lang="en-US" sz="2000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000" dirty="0">
                <a:solidFill>
                  <a:srgbClr val="FFFF00"/>
                </a:solidFill>
              </a:rPr>
              <a:t>After-Hours: </a:t>
            </a:r>
            <a:r>
              <a:rPr lang="en-US" sz="2000" dirty="0" smtClean="0">
                <a:solidFill>
                  <a:srgbClr val="FFFF00"/>
                </a:solidFill>
              </a:rPr>
              <a:t>5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www.ecy.wa.gov/images/offices/ecy_nav_map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1" y="2362200"/>
            <a:ext cx="5399785" cy="3514726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752586" y="3162300"/>
            <a:ext cx="1915415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FFFF00"/>
                </a:solidFill>
              </a:rPr>
              <a:t>Full-Time:  </a:t>
            </a:r>
            <a:r>
              <a:rPr lang="en-US" sz="2000" dirty="0" smtClean="0">
                <a:solidFill>
                  <a:srgbClr val="FFFF00"/>
                </a:solidFill>
              </a:rPr>
              <a:t>1.5</a:t>
            </a:r>
            <a:endParaRPr lang="en-US" sz="2000" dirty="0">
              <a:solidFill>
                <a:srgbClr val="FFFF00"/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FFFF00"/>
                </a:solidFill>
              </a:rPr>
              <a:t>After-Hours: 9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90800" y="5943600"/>
            <a:ext cx="1752600" cy="512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dirty="0">
                <a:solidFill>
                  <a:srgbClr val="FFFF00"/>
                </a:solidFill>
              </a:rPr>
              <a:t>Full-Time:  2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24000" y="3124200"/>
            <a:ext cx="17526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FFFF00"/>
                </a:solidFill>
              </a:rPr>
              <a:t>Full-Time:  7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FFFF00"/>
                </a:solidFill>
              </a:rPr>
              <a:t>After-Hours: 5</a:t>
            </a:r>
          </a:p>
        </p:txBody>
      </p:sp>
      <p:sp>
        <p:nvSpPr>
          <p:cNvPr id="9" name="Oval 8"/>
          <p:cNvSpPr/>
          <p:nvPr/>
        </p:nvSpPr>
        <p:spPr>
          <a:xfrm>
            <a:off x="4724400" y="56388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495800" y="43434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172200" y="46482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229600" y="35814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953000" y="37338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00600" y="25908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648200" y="1706563"/>
            <a:ext cx="1524000" cy="427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FF00"/>
                </a:solidFill>
              </a:rPr>
              <a:t>Full-Time</a:t>
            </a:r>
            <a:r>
              <a:rPr lang="en-US" dirty="0">
                <a:solidFill>
                  <a:srgbClr val="FFFF00"/>
                </a:solidFill>
              </a:rPr>
              <a:t>:  1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753225" y="5791201"/>
            <a:ext cx="2162175" cy="838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dirty="0">
                <a:solidFill>
                  <a:srgbClr val="FFFF00"/>
                </a:solidFill>
              </a:rPr>
              <a:t>Full-Time:  </a:t>
            </a:r>
            <a:r>
              <a:rPr lang="en-US" sz="2400" dirty="0" smtClean="0">
                <a:solidFill>
                  <a:srgbClr val="FFFF00"/>
                </a:solidFill>
              </a:rPr>
              <a:t>1</a:t>
            </a:r>
            <a:endParaRPr lang="en-US" sz="2400" dirty="0">
              <a:solidFill>
                <a:srgbClr val="FFFF00"/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dirty="0">
                <a:solidFill>
                  <a:srgbClr val="FFFF00"/>
                </a:solidFill>
              </a:rPr>
              <a:t>After-Hours: 7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8382000" y="3581400"/>
            <a:ext cx="533400" cy="76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953000" y="2057400"/>
            <a:ext cx="381000" cy="533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733800" y="2590800"/>
            <a:ext cx="1219200" cy="11430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67000" y="4038600"/>
            <a:ext cx="1828800" cy="3048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00800" y="4800600"/>
            <a:ext cx="685800" cy="990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3657600" y="5791200"/>
            <a:ext cx="1066800" cy="152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1600200" y="3886200"/>
            <a:ext cx="1600200" cy="808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FFFF00"/>
                </a:solidFill>
              </a:rPr>
              <a:t>NRDA:  </a:t>
            </a:r>
            <a:r>
              <a:rPr lang="en-US" sz="2000" dirty="0" smtClean="0">
                <a:solidFill>
                  <a:srgbClr val="FFFF00"/>
                </a:solidFill>
              </a:rPr>
              <a:t>2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EQ Grant: 1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97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5906" y="228282"/>
            <a:ext cx="10515600" cy="1325563"/>
          </a:xfrm>
        </p:spPr>
        <p:txBody>
          <a:bodyPr/>
          <a:lstStyle/>
          <a:p>
            <a:r>
              <a:rPr lang="en-US" dirty="0" smtClean="0"/>
              <a:t>Drills by County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4973053" y="1156018"/>
          <a:ext cx="6591646" cy="3993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28145" y="1756711"/>
          <a:ext cx="3641834" cy="4297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0917"/>
                <a:gridCol w="1820917"/>
              </a:tblGrid>
              <a:tr h="241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CLALLAM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</a:tr>
              <a:tr h="241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CLARK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</a:tr>
              <a:tr h="241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COWLITZ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</a:tr>
              <a:tr h="241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FRANKLIN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</a:tr>
              <a:tr h="241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GRANT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</a:tr>
              <a:tr h="241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GREYS HARBOR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</a:tr>
              <a:tr h="241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ISLAND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</a:tr>
              <a:tr h="241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KING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</a:tr>
              <a:tr h="241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KITSAP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</a:tr>
              <a:tr h="241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MULTNOMAH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</a:tr>
              <a:tr h="241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PIERCE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</a:tr>
              <a:tr h="241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SAN JUAN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</a:tr>
              <a:tr h="241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SKAGIT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</a:tr>
              <a:tr h="241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SNOHOMISH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</a:tr>
              <a:tr h="241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SPOKANE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</a:tr>
              <a:tr h="43672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VALDEZ CORDOVA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</a:tr>
              <a:tr h="2412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WHATCOM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tint val="20000"/>
                        <a:alpha val="72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77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 rot="5400000">
            <a:off x="8838406" y="3429000"/>
            <a:ext cx="6858000" cy="158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752600" y="274638"/>
            <a:ext cx="8763000" cy="944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Safe Oil Transportation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ESHB 1449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13164" y="1524000"/>
            <a:ext cx="8950036" cy="48768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Definition of “Oil” and “Facility”</a:t>
            </a:r>
          </a:p>
          <a:p>
            <a:r>
              <a:rPr lang="en-US" dirty="0" smtClean="0">
                <a:solidFill>
                  <a:srgbClr val="FFFF00"/>
                </a:solidFill>
                <a:latin typeface="Century Gothic" pitchFamily="34" charset="0"/>
              </a:rPr>
              <a:t>Rail Spill Contingency Planning – </a:t>
            </a:r>
            <a:r>
              <a:rPr lang="en-US" dirty="0" smtClean="0">
                <a:solidFill>
                  <a:srgbClr val="FFFF00"/>
                </a:solidFill>
                <a:latin typeface="Century Gothic" pitchFamily="34" charset="0"/>
              </a:rPr>
              <a:t>Oct 2016</a:t>
            </a:r>
            <a:endParaRPr lang="en-US" dirty="0" smtClean="0">
              <a:solidFill>
                <a:srgbClr val="FFFF00"/>
              </a:solidFill>
              <a:latin typeface="Century Gothic" pitchFamily="34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Century Gothic" pitchFamily="34" charset="0"/>
              </a:rPr>
              <a:t>Advance Notice of Transfer – </a:t>
            </a:r>
            <a:r>
              <a:rPr lang="en-US" dirty="0" smtClean="0">
                <a:solidFill>
                  <a:srgbClr val="FFFF00"/>
                </a:solidFill>
                <a:latin typeface="Century Gothic" pitchFamily="34" charset="0"/>
              </a:rPr>
              <a:t>Oct 2016</a:t>
            </a:r>
            <a:endParaRPr lang="en-US" dirty="0" smtClean="0">
              <a:solidFill>
                <a:srgbClr val="FFFF00"/>
              </a:solidFill>
              <a:latin typeface="Century Gothic" pitchFamily="34" charset="0"/>
            </a:endParaRP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Public Disclosure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Best Available Protection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Financial Responsibility Certification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Pilotage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, Tug Escort, Safety Measures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Risk Assessment, Facility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Permitting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, Rules</a:t>
            </a:r>
          </a:p>
        </p:txBody>
      </p:sp>
    </p:spTree>
    <p:extLst>
      <p:ext uri="{BB962C8B-B14F-4D97-AF65-F5344CB8AC3E}">
        <p14:creationId xmlns:p14="http://schemas.microsoft.com/office/powerpoint/2010/main" val="1845201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 rot="5400000">
            <a:off x="8838406" y="3429000"/>
            <a:ext cx="6858000" cy="158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752600" y="274638"/>
            <a:ext cx="8763000" cy="944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Safe Oil Transportation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ESHB 1449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768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Oil Spill Prevention Account 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4 cents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Tank Vessels and Rail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Oil Spill Response Account Use</a:t>
            </a:r>
          </a:p>
          <a:p>
            <a:r>
              <a:rPr lang="en-US" dirty="0" smtClean="0">
                <a:solidFill>
                  <a:srgbClr val="FFFF00"/>
                </a:solidFill>
                <a:latin typeface="Century Gothic" pitchFamily="34" charset="0"/>
              </a:rPr>
              <a:t>First </a:t>
            </a:r>
            <a:r>
              <a:rPr lang="en-US" dirty="0" smtClean="0">
                <a:solidFill>
                  <a:srgbClr val="FFFF00"/>
                </a:solidFill>
                <a:latin typeface="Century Gothic" pitchFamily="34" charset="0"/>
              </a:rPr>
              <a:t>Res	ponder Equipment/Training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  <a:latin typeface="Century Gothic" pitchFamily="34" charset="0"/>
              </a:rPr>
              <a:t>Equipment</a:t>
            </a:r>
            <a:r>
              <a:rPr lang="en-US" dirty="0" smtClean="0">
                <a:solidFill>
                  <a:srgbClr val="FFFF00"/>
                </a:solidFill>
                <a:latin typeface="Century Gothic" pitchFamily="34" charset="0"/>
              </a:rPr>
              <a:t> Distribution July 2016</a:t>
            </a:r>
          </a:p>
          <a:p>
            <a:r>
              <a:rPr lang="en-US" dirty="0" smtClean="0">
                <a:solidFill>
                  <a:srgbClr val="FFC000"/>
                </a:solidFill>
                <a:latin typeface="Century Gothic" pitchFamily="34" charset="0"/>
              </a:rPr>
              <a:t>Pipeline Contingency Plan Update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  <a:latin typeface="Century Gothic" pitchFamily="34" charset="0"/>
              </a:rPr>
              <a:t>October 2016</a:t>
            </a:r>
            <a:endParaRPr lang="en-US" dirty="0" smtClean="0">
              <a:solidFill>
                <a:srgbClr val="FFC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451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 rot="5400000">
            <a:off x="8838406" y="3429000"/>
            <a:ext cx="6858000" cy="1588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752600" y="274638"/>
            <a:ext cx="8763000" cy="944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Safe Oil Transportation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ESHB 1449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1524000"/>
            <a:ext cx="8382000" cy="48768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entury Gothic" pitchFamily="34" charset="0"/>
              </a:rPr>
              <a:t>Geographic Response Planning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  <a:latin typeface="Century Gothic" pitchFamily="34" charset="0"/>
              </a:rPr>
              <a:t>Ongoing</a:t>
            </a:r>
            <a:endParaRPr lang="en-US" sz="2400" dirty="0">
              <a:solidFill>
                <a:srgbClr val="FFFF00"/>
              </a:solidFill>
              <a:latin typeface="Century Gothic" pitchFamily="34" charset="0"/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UTC Inspection Program Funding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EMD Planners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Century Gothic" pitchFamily="34" charset="0"/>
              </a:rPr>
              <a:t>Columbia River Risk Assessment </a:t>
            </a:r>
          </a:p>
          <a:p>
            <a:pPr marL="742950" lvl="2" indent="-342900"/>
            <a:r>
              <a:rPr lang="en-US" dirty="0" smtClean="0">
                <a:solidFill>
                  <a:srgbClr val="FFFF00"/>
                </a:solidFill>
                <a:latin typeface="Century Gothic" pitchFamily="34" charset="0"/>
              </a:rPr>
              <a:t>Preliminary Draft to Legislature: 6/2017</a:t>
            </a:r>
          </a:p>
          <a:p>
            <a:pPr marL="742950" lvl="2" indent="-342900"/>
            <a:r>
              <a:rPr lang="en-US" dirty="0" smtClean="0">
                <a:solidFill>
                  <a:srgbClr val="FFFF00"/>
                </a:solidFill>
                <a:latin typeface="Century Gothic" pitchFamily="34" charset="0"/>
              </a:rPr>
              <a:t>Complete Final Report: 6/2018</a:t>
            </a:r>
          </a:p>
        </p:txBody>
      </p:sp>
    </p:spTree>
    <p:extLst>
      <p:ext uri="{BB962C8B-B14F-4D97-AF65-F5344CB8AC3E}">
        <p14:creationId xmlns:p14="http://schemas.microsoft.com/office/powerpoint/2010/main" val="4264231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736" y="-134071"/>
            <a:ext cx="8458200" cy="944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White Center Pond Spill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982" r="29032"/>
          <a:stretch/>
        </p:blipFill>
        <p:spPr>
          <a:xfrm>
            <a:off x="7548301" y="2317173"/>
            <a:ext cx="3500516" cy="4083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8" y="2015837"/>
            <a:ext cx="6012736" cy="46862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32809" y="4810992"/>
            <a:ext cx="155863" cy="218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909455" y="2317173"/>
            <a:ext cx="4638846" cy="2473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2888672" y="5029201"/>
            <a:ext cx="4659629" cy="1371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83227" y="911062"/>
            <a:ext cx="8167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C000"/>
                </a:solidFill>
              </a:rPr>
              <a:t>October 30, 2015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C000"/>
                </a:solidFill>
              </a:rPr>
              <a:t>Reports of oiled birds, no initial spill report.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43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06" r="16660"/>
          <a:stretch/>
        </p:blipFill>
        <p:spPr>
          <a:xfrm>
            <a:off x="5271107" y="449407"/>
            <a:ext cx="6785811" cy="6315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86"/>
            <a:ext cx="4352827" cy="3264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73248"/>
            <a:ext cx="4434901" cy="332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229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283</Words>
  <Application>Microsoft Office PowerPoint</Application>
  <PresentationFormat>Widescreen</PresentationFormat>
  <Paragraphs>107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Corbel</vt:lpstr>
      <vt:lpstr>1_Office Theme</vt:lpstr>
      <vt:lpstr>Depth</vt:lpstr>
      <vt:lpstr>Spill Prevention, Preparedness  and Response Program</vt:lpstr>
      <vt:lpstr>Spill Responses (past 12 months)</vt:lpstr>
      <vt:lpstr>Response Staffing</vt:lpstr>
      <vt:lpstr>Drills by County</vt:lpstr>
      <vt:lpstr>Safe Oil Transportation ESHB 1449</vt:lpstr>
      <vt:lpstr>Safe Oil Transportation ESHB 1449</vt:lpstr>
      <vt:lpstr>Safe Oil Transportation ESHB 1449</vt:lpstr>
      <vt:lpstr>White Center Pond Spill</vt:lpstr>
      <vt:lpstr>PowerPoint Presentation</vt:lpstr>
      <vt:lpstr>Wildlife Numbers</vt:lpstr>
      <vt:lpstr>Kent Waste Oil Spill</vt:lpstr>
      <vt:lpstr>PowerPoint Presentation</vt:lpstr>
      <vt:lpstr>PowerPoint Presentation</vt:lpstr>
      <vt:lpstr>PowerPoint Presentation</vt:lpstr>
      <vt:lpstr>Nord Auckland Spill</vt:lpstr>
      <vt:lpstr>PowerPoint Presentation</vt:lpstr>
      <vt:lpstr>PowerPoint Presentation</vt:lpstr>
      <vt:lpstr>PowerPoint Presentation</vt:lpstr>
      <vt:lpstr>Questions for Washington?</vt:lpstr>
      <vt:lpstr>PowerPoint Presentation</vt:lpstr>
      <vt:lpstr>PowerPoint Presentation</vt:lpstr>
    </vt:vector>
  </TitlesOfParts>
  <Company>WA Department of Ecology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Byers, David (ECY)</dc:creator>
  <cp:lastModifiedBy>Byers, David (ECY)</cp:lastModifiedBy>
  <cp:revision>23</cp:revision>
  <dcterms:created xsi:type="dcterms:W3CDTF">2016-02-25T01:26:28Z</dcterms:created>
  <dcterms:modified xsi:type="dcterms:W3CDTF">2016-02-25T20:40:09Z</dcterms:modified>
</cp:coreProperties>
</file>