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7" r:id="rId3"/>
    <p:sldId id="257" r:id="rId4"/>
    <p:sldId id="270" r:id="rId5"/>
    <p:sldId id="283" r:id="rId6"/>
    <p:sldId id="258" r:id="rId7"/>
    <p:sldId id="271" r:id="rId8"/>
    <p:sldId id="259" r:id="rId9"/>
    <p:sldId id="272" r:id="rId10"/>
    <p:sldId id="260" r:id="rId11"/>
    <p:sldId id="273" r:id="rId12"/>
    <p:sldId id="261" r:id="rId13"/>
    <p:sldId id="274" r:id="rId14"/>
    <p:sldId id="262" r:id="rId15"/>
    <p:sldId id="275" r:id="rId16"/>
    <p:sldId id="263" r:id="rId17"/>
    <p:sldId id="276" r:id="rId18"/>
    <p:sldId id="264" r:id="rId19"/>
    <p:sldId id="277" r:id="rId20"/>
    <p:sldId id="265" r:id="rId21"/>
    <p:sldId id="278" r:id="rId22"/>
    <p:sldId id="266" r:id="rId23"/>
    <p:sldId id="279" r:id="rId24"/>
    <p:sldId id="267" r:id="rId25"/>
    <p:sldId id="280" r:id="rId26"/>
    <p:sldId id="268" r:id="rId27"/>
    <p:sldId id="281" r:id="rId28"/>
    <p:sldId id="269" r:id="rId29"/>
    <p:sldId id="284" r:id="rId30"/>
    <p:sldId id="285" r:id="rId31"/>
    <p:sldId id="286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031DD2-0171-4A78-92EB-C1EB072AF922}" type="doc">
      <dgm:prSet loTypeId="urn:microsoft.com/office/officeart/2005/8/layout/arrow2" loCatId="process" qsTypeId="urn:microsoft.com/office/officeart/2005/8/quickstyle/3d3" qsCatId="3D" csTypeId="urn:microsoft.com/office/officeart/2005/8/colors/accent2_4" csCatId="accent2" phldr="1"/>
      <dgm:spPr/>
    </dgm:pt>
    <dgm:pt modelId="{35749190-981A-4FA5-BEA5-E4334EAD860A}">
      <dgm:prSet phldrT="[Text]"/>
      <dgm:spPr/>
      <dgm:t>
        <a:bodyPr/>
        <a:lstStyle/>
        <a:p>
          <a:pPr algn="l"/>
          <a:r>
            <a:rPr lang="en-US" b="1" dirty="0" smtClean="0">
              <a:latin typeface="Arial" pitchFamily="34" charset="0"/>
              <a:cs typeface="Arial" pitchFamily="34" charset="0"/>
            </a:rPr>
            <a:t>1</a:t>
          </a:r>
          <a:r>
            <a:rPr lang="en-US" b="1" baseline="30000" dirty="0" smtClean="0">
              <a:latin typeface="Arial" pitchFamily="34" charset="0"/>
              <a:cs typeface="Arial" pitchFamily="34" charset="0"/>
            </a:rPr>
            <a:t>st</a:t>
          </a:r>
          <a:r>
            <a:rPr lang="en-US" b="1" dirty="0" smtClean="0">
              <a:latin typeface="Arial" pitchFamily="34" charset="0"/>
              <a:cs typeface="Arial" pitchFamily="34" charset="0"/>
            </a:rPr>
            <a:t> Responders Basic Capability  - 4 gas monitor - evacuation</a:t>
          </a:r>
          <a:endParaRPr lang="en-US" b="1" dirty="0">
            <a:latin typeface="Arial" pitchFamily="34" charset="0"/>
            <a:cs typeface="Arial" pitchFamily="34" charset="0"/>
          </a:endParaRPr>
        </a:p>
      </dgm:t>
    </dgm:pt>
    <dgm:pt modelId="{B2C0B763-29D6-451E-909E-77F1B8C09EDA}" type="parTrans" cxnId="{59021311-33E5-4CC8-9CD0-ED3B78836159}">
      <dgm:prSet/>
      <dgm:spPr/>
      <dgm:t>
        <a:bodyPr/>
        <a:lstStyle/>
        <a:p>
          <a:endParaRPr lang="en-US"/>
        </a:p>
      </dgm:t>
    </dgm:pt>
    <dgm:pt modelId="{84B8E909-9B4D-4408-98AB-3F29CA657C9A}" type="sibTrans" cxnId="{59021311-33E5-4CC8-9CD0-ED3B78836159}">
      <dgm:prSet/>
      <dgm:spPr/>
      <dgm:t>
        <a:bodyPr/>
        <a:lstStyle/>
        <a:p>
          <a:endParaRPr lang="en-US"/>
        </a:p>
      </dgm:t>
    </dgm:pt>
    <dgm:pt modelId="{F94D0649-51DE-44EC-9A1E-C146E304FA57}">
      <dgm:prSet phldrT="[Text]"/>
      <dgm:spPr/>
      <dgm:t>
        <a:bodyPr/>
        <a:lstStyle/>
        <a:p>
          <a:r>
            <a:rPr lang="en-US" b="1" dirty="0" smtClean="0"/>
            <a:t>101</a:t>
          </a:r>
          <a:r>
            <a:rPr lang="en-US" b="1" baseline="30000" dirty="0" smtClean="0"/>
            <a:t>st</a:t>
          </a:r>
          <a:r>
            <a:rPr lang="en-US" b="1" dirty="0" smtClean="0"/>
            <a:t> CST – Basic + advanced technology and training – confirmation, evidence, documentation</a:t>
          </a:r>
          <a:endParaRPr lang="en-US" b="1" dirty="0"/>
        </a:p>
      </dgm:t>
    </dgm:pt>
    <dgm:pt modelId="{FF9E7EB4-AB3D-4835-AE2A-140B67C6F8B4}" type="parTrans" cxnId="{726D4C1B-8613-4B9C-B778-3C03294EAA1F}">
      <dgm:prSet/>
      <dgm:spPr/>
      <dgm:t>
        <a:bodyPr/>
        <a:lstStyle/>
        <a:p>
          <a:endParaRPr lang="en-US"/>
        </a:p>
      </dgm:t>
    </dgm:pt>
    <dgm:pt modelId="{16AE503A-1462-439C-8485-86E00DEDC637}" type="sibTrans" cxnId="{726D4C1B-8613-4B9C-B778-3C03294EAA1F}">
      <dgm:prSet/>
      <dgm:spPr/>
      <dgm:t>
        <a:bodyPr/>
        <a:lstStyle/>
        <a:p>
          <a:endParaRPr lang="en-US"/>
        </a:p>
      </dgm:t>
    </dgm:pt>
    <dgm:pt modelId="{F11493DE-63BC-4867-B63A-979661583A26}">
      <dgm:prSet phldrT="[Text]"/>
      <dgm:spPr/>
      <dgm:t>
        <a:bodyPr/>
        <a:lstStyle/>
        <a:p>
          <a:r>
            <a:rPr lang="en-US" b="1" dirty="0" smtClean="0"/>
            <a:t>State Labs – Ultimate advanced technology – confirmation, evidence, more documentation, more forensics</a:t>
          </a:r>
          <a:endParaRPr lang="en-US" b="1" dirty="0"/>
        </a:p>
      </dgm:t>
    </dgm:pt>
    <dgm:pt modelId="{065C7D2B-7E91-4772-8D23-3DDC5B4B46DD}" type="parTrans" cxnId="{8171383E-B474-4011-A63D-CF43A9CFECDA}">
      <dgm:prSet/>
      <dgm:spPr/>
      <dgm:t>
        <a:bodyPr/>
        <a:lstStyle/>
        <a:p>
          <a:endParaRPr lang="en-US"/>
        </a:p>
      </dgm:t>
    </dgm:pt>
    <dgm:pt modelId="{49EA3433-35EA-4EE1-8DE3-9132F8B70DB5}" type="sibTrans" cxnId="{8171383E-B474-4011-A63D-CF43A9CFECDA}">
      <dgm:prSet/>
      <dgm:spPr/>
      <dgm:t>
        <a:bodyPr/>
        <a:lstStyle/>
        <a:p>
          <a:endParaRPr lang="en-US"/>
        </a:p>
      </dgm:t>
    </dgm:pt>
    <dgm:pt modelId="{84D8FC71-6931-40F6-B426-89ABAD6AB1E2}">
      <dgm:prSet phldrT="[Text]"/>
      <dgm:spPr/>
      <dgm:t>
        <a:bodyPr/>
        <a:lstStyle/>
        <a:p>
          <a:r>
            <a:rPr lang="en-US" b="1" dirty="0" smtClean="0"/>
            <a:t>RRTs – Advanced Capability – Basic + some advanced technology &amp; training – confirm evacuation and determine re-occupancy</a:t>
          </a:r>
          <a:endParaRPr lang="en-US" b="1" dirty="0"/>
        </a:p>
      </dgm:t>
    </dgm:pt>
    <dgm:pt modelId="{C41FAB9C-F2D1-4704-ACA9-F82188E70F73}" type="parTrans" cxnId="{536714A9-0246-4022-9B89-F0649541A42E}">
      <dgm:prSet/>
      <dgm:spPr/>
      <dgm:t>
        <a:bodyPr/>
        <a:lstStyle/>
        <a:p>
          <a:endParaRPr lang="en-US"/>
        </a:p>
      </dgm:t>
    </dgm:pt>
    <dgm:pt modelId="{86E432F9-0D67-4266-A52F-51F601268E84}" type="sibTrans" cxnId="{536714A9-0246-4022-9B89-F0649541A42E}">
      <dgm:prSet/>
      <dgm:spPr/>
      <dgm:t>
        <a:bodyPr/>
        <a:lstStyle/>
        <a:p>
          <a:endParaRPr lang="en-US"/>
        </a:p>
      </dgm:t>
    </dgm:pt>
    <dgm:pt modelId="{6F22C5EF-0860-4BCD-8C22-8C4125908CA8}">
      <dgm:prSet phldrT="[Text]"/>
      <dgm:spPr/>
    </dgm:pt>
    <dgm:pt modelId="{51FCBB2E-DDBE-4815-964E-B247DBFB35BE}" type="parTrans" cxnId="{DEF74282-3E60-47D6-997A-56552BE16BAC}">
      <dgm:prSet/>
      <dgm:spPr/>
      <dgm:t>
        <a:bodyPr/>
        <a:lstStyle/>
        <a:p>
          <a:endParaRPr lang="en-US"/>
        </a:p>
      </dgm:t>
    </dgm:pt>
    <dgm:pt modelId="{55E84149-9E5C-4088-9C07-3DB2B79039A1}" type="sibTrans" cxnId="{DEF74282-3E60-47D6-997A-56552BE16BAC}">
      <dgm:prSet/>
      <dgm:spPr/>
      <dgm:t>
        <a:bodyPr/>
        <a:lstStyle/>
        <a:p>
          <a:endParaRPr lang="en-US"/>
        </a:p>
      </dgm:t>
    </dgm:pt>
    <dgm:pt modelId="{9EBCF667-7B5F-43ED-B545-C8B6BA2D4D7E}">
      <dgm:prSet phldrT="[Text]"/>
      <dgm:spPr/>
      <dgm:t>
        <a:bodyPr/>
        <a:lstStyle/>
        <a:p>
          <a:r>
            <a:rPr lang="en-US" b="1" dirty="0" smtClean="0"/>
            <a:t>Federal Labs – FBI, EPA, CDC – evidence and third party independent confirmation</a:t>
          </a:r>
          <a:endParaRPr lang="en-US" b="1" dirty="0"/>
        </a:p>
      </dgm:t>
    </dgm:pt>
    <dgm:pt modelId="{A8489167-5D52-4FF0-A33F-104E2305C6B8}" type="parTrans" cxnId="{224D02B7-A030-44B0-9841-CA4B5F8EB7E5}">
      <dgm:prSet/>
      <dgm:spPr/>
      <dgm:t>
        <a:bodyPr/>
        <a:lstStyle/>
        <a:p>
          <a:endParaRPr lang="en-US"/>
        </a:p>
      </dgm:t>
    </dgm:pt>
    <dgm:pt modelId="{4D52BEE5-704B-4F8B-9A2E-145BE819E3FE}" type="sibTrans" cxnId="{224D02B7-A030-44B0-9841-CA4B5F8EB7E5}">
      <dgm:prSet/>
      <dgm:spPr/>
      <dgm:t>
        <a:bodyPr/>
        <a:lstStyle/>
        <a:p>
          <a:endParaRPr lang="en-US"/>
        </a:p>
      </dgm:t>
    </dgm:pt>
    <dgm:pt modelId="{CEB52107-8451-47C1-831E-5B89D41D6895}" type="pres">
      <dgm:prSet presAssocID="{79031DD2-0171-4A78-92EB-C1EB072AF922}" presName="arrowDiagram" presStyleCnt="0">
        <dgm:presLayoutVars>
          <dgm:chMax val="5"/>
          <dgm:dir/>
          <dgm:resizeHandles val="exact"/>
        </dgm:presLayoutVars>
      </dgm:prSet>
      <dgm:spPr/>
    </dgm:pt>
    <dgm:pt modelId="{521F0EED-09E0-4035-862C-ABB1546E7C69}" type="pres">
      <dgm:prSet presAssocID="{79031DD2-0171-4A78-92EB-C1EB072AF922}" presName="arrow" presStyleLbl="bgShp" presStyleIdx="0" presStyleCnt="1"/>
      <dgm:spPr/>
    </dgm:pt>
    <dgm:pt modelId="{88DFFA48-E234-414F-9EB4-C5A451B2AC8B}" type="pres">
      <dgm:prSet presAssocID="{79031DD2-0171-4A78-92EB-C1EB072AF922}" presName="arrowDiagram5" presStyleCnt="0"/>
      <dgm:spPr/>
    </dgm:pt>
    <dgm:pt modelId="{5422157E-E712-4E03-8634-71DA5A071A5C}" type="pres">
      <dgm:prSet presAssocID="{35749190-981A-4FA5-BEA5-E4334EAD860A}" presName="bullet5a" presStyleLbl="node1" presStyleIdx="0" presStyleCnt="5"/>
      <dgm:spPr/>
    </dgm:pt>
    <dgm:pt modelId="{F78DFF33-BC08-4B21-945B-428886C9BDA5}" type="pres">
      <dgm:prSet presAssocID="{35749190-981A-4FA5-BEA5-E4334EAD860A}" presName="textBox5a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8D09F0-DE0C-4ACD-81EA-9D5D2F3BA098}" type="pres">
      <dgm:prSet presAssocID="{84D8FC71-6931-40F6-B426-89ABAD6AB1E2}" presName="bullet5b" presStyleLbl="node1" presStyleIdx="1" presStyleCnt="5"/>
      <dgm:spPr/>
    </dgm:pt>
    <dgm:pt modelId="{18BBEE19-6DE3-4FC0-8372-B9D0D032026C}" type="pres">
      <dgm:prSet presAssocID="{84D8FC71-6931-40F6-B426-89ABAD6AB1E2}" presName="textBox5b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DF6AAB-9B88-4CE0-9A2E-7FE2C674FF41}" type="pres">
      <dgm:prSet presAssocID="{F94D0649-51DE-44EC-9A1E-C146E304FA57}" presName="bullet5c" presStyleLbl="node1" presStyleIdx="2" presStyleCnt="5"/>
      <dgm:spPr/>
    </dgm:pt>
    <dgm:pt modelId="{23F66FB1-727A-4D23-8114-6D5AD08CD479}" type="pres">
      <dgm:prSet presAssocID="{F94D0649-51DE-44EC-9A1E-C146E304FA57}" presName="textBox5c" presStyleLbl="revTx" presStyleIdx="2" presStyleCnt="5">
        <dgm:presLayoutVars>
          <dgm:bulletEnabled val="1"/>
        </dgm:presLayoutVars>
      </dgm:prSet>
      <dgm:spPr/>
    </dgm:pt>
    <dgm:pt modelId="{87AF04B9-0DAB-494C-A4F1-7D1CFF84A3D0}" type="pres">
      <dgm:prSet presAssocID="{F11493DE-63BC-4867-B63A-979661583A26}" presName="bullet5d" presStyleLbl="node1" presStyleIdx="3" presStyleCnt="5"/>
      <dgm:spPr/>
    </dgm:pt>
    <dgm:pt modelId="{75D0B413-ED07-4512-89EA-50CDE5DC3CD3}" type="pres">
      <dgm:prSet presAssocID="{F11493DE-63BC-4867-B63A-979661583A26}" presName="textBox5d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B05014-362C-4D0C-A8A1-27C792869726}" type="pres">
      <dgm:prSet presAssocID="{9EBCF667-7B5F-43ED-B545-C8B6BA2D4D7E}" presName="bullet5e" presStyleLbl="node1" presStyleIdx="4" presStyleCnt="5"/>
      <dgm:spPr/>
    </dgm:pt>
    <dgm:pt modelId="{6ED854DA-9F3A-4F5F-911C-1E216DEF0234}" type="pres">
      <dgm:prSet presAssocID="{9EBCF667-7B5F-43ED-B545-C8B6BA2D4D7E}" presName="textBox5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404C496-910C-4764-9843-0CC222304C2A}" type="presOf" srcId="{F11493DE-63BC-4867-B63A-979661583A26}" destId="{75D0B413-ED07-4512-89EA-50CDE5DC3CD3}" srcOrd="0" destOrd="0" presId="urn:microsoft.com/office/officeart/2005/8/layout/arrow2"/>
    <dgm:cxn modelId="{DEF74282-3E60-47D6-997A-56552BE16BAC}" srcId="{79031DD2-0171-4A78-92EB-C1EB072AF922}" destId="{6F22C5EF-0860-4BCD-8C22-8C4125908CA8}" srcOrd="5" destOrd="0" parTransId="{51FCBB2E-DDBE-4815-964E-B247DBFB35BE}" sibTransId="{55E84149-9E5C-4088-9C07-3DB2B79039A1}"/>
    <dgm:cxn modelId="{0F8E60CC-9F45-4253-AC27-084C70E210A2}" type="presOf" srcId="{84D8FC71-6931-40F6-B426-89ABAD6AB1E2}" destId="{18BBEE19-6DE3-4FC0-8372-B9D0D032026C}" srcOrd="0" destOrd="0" presId="urn:microsoft.com/office/officeart/2005/8/layout/arrow2"/>
    <dgm:cxn modelId="{726D4C1B-8613-4B9C-B778-3C03294EAA1F}" srcId="{79031DD2-0171-4A78-92EB-C1EB072AF922}" destId="{F94D0649-51DE-44EC-9A1E-C146E304FA57}" srcOrd="2" destOrd="0" parTransId="{FF9E7EB4-AB3D-4835-AE2A-140B67C6F8B4}" sibTransId="{16AE503A-1462-439C-8485-86E00DEDC637}"/>
    <dgm:cxn modelId="{536714A9-0246-4022-9B89-F0649541A42E}" srcId="{79031DD2-0171-4A78-92EB-C1EB072AF922}" destId="{84D8FC71-6931-40F6-B426-89ABAD6AB1E2}" srcOrd="1" destOrd="0" parTransId="{C41FAB9C-F2D1-4704-ACA9-F82188E70F73}" sibTransId="{86E432F9-0D67-4266-A52F-51F601268E84}"/>
    <dgm:cxn modelId="{59021311-33E5-4CC8-9CD0-ED3B78836159}" srcId="{79031DD2-0171-4A78-92EB-C1EB072AF922}" destId="{35749190-981A-4FA5-BEA5-E4334EAD860A}" srcOrd="0" destOrd="0" parTransId="{B2C0B763-29D6-451E-909E-77F1B8C09EDA}" sibTransId="{84B8E909-9B4D-4408-98AB-3F29CA657C9A}"/>
    <dgm:cxn modelId="{B843B4CA-CF74-4672-A864-D87071312443}" type="presOf" srcId="{79031DD2-0171-4A78-92EB-C1EB072AF922}" destId="{CEB52107-8451-47C1-831E-5B89D41D6895}" srcOrd="0" destOrd="0" presId="urn:microsoft.com/office/officeart/2005/8/layout/arrow2"/>
    <dgm:cxn modelId="{E4628B1B-215C-491C-B16E-A1D055EE1E1E}" type="presOf" srcId="{9EBCF667-7B5F-43ED-B545-C8B6BA2D4D7E}" destId="{6ED854DA-9F3A-4F5F-911C-1E216DEF0234}" srcOrd="0" destOrd="0" presId="urn:microsoft.com/office/officeart/2005/8/layout/arrow2"/>
    <dgm:cxn modelId="{224D02B7-A030-44B0-9841-CA4B5F8EB7E5}" srcId="{79031DD2-0171-4A78-92EB-C1EB072AF922}" destId="{9EBCF667-7B5F-43ED-B545-C8B6BA2D4D7E}" srcOrd="4" destOrd="0" parTransId="{A8489167-5D52-4FF0-A33F-104E2305C6B8}" sibTransId="{4D52BEE5-704B-4F8B-9A2E-145BE819E3FE}"/>
    <dgm:cxn modelId="{8171383E-B474-4011-A63D-CF43A9CFECDA}" srcId="{79031DD2-0171-4A78-92EB-C1EB072AF922}" destId="{F11493DE-63BC-4867-B63A-979661583A26}" srcOrd="3" destOrd="0" parTransId="{065C7D2B-7E91-4772-8D23-3DDC5B4B46DD}" sibTransId="{49EA3433-35EA-4EE1-8DE3-9132F8B70DB5}"/>
    <dgm:cxn modelId="{6299DF55-30A9-4B56-9A83-81CC2B8C3E0C}" type="presOf" srcId="{35749190-981A-4FA5-BEA5-E4334EAD860A}" destId="{F78DFF33-BC08-4B21-945B-428886C9BDA5}" srcOrd="0" destOrd="0" presId="urn:microsoft.com/office/officeart/2005/8/layout/arrow2"/>
    <dgm:cxn modelId="{559A0442-D212-486A-8937-EB25053AE787}" type="presOf" srcId="{F94D0649-51DE-44EC-9A1E-C146E304FA57}" destId="{23F66FB1-727A-4D23-8114-6D5AD08CD479}" srcOrd="0" destOrd="0" presId="urn:microsoft.com/office/officeart/2005/8/layout/arrow2"/>
    <dgm:cxn modelId="{1ECDA053-57B2-42D4-92AD-ABA120C13139}" type="presParOf" srcId="{CEB52107-8451-47C1-831E-5B89D41D6895}" destId="{521F0EED-09E0-4035-862C-ABB1546E7C69}" srcOrd="0" destOrd="0" presId="urn:microsoft.com/office/officeart/2005/8/layout/arrow2"/>
    <dgm:cxn modelId="{BEC513B5-0CF7-4435-A732-A63F943EB463}" type="presParOf" srcId="{CEB52107-8451-47C1-831E-5B89D41D6895}" destId="{88DFFA48-E234-414F-9EB4-C5A451B2AC8B}" srcOrd="1" destOrd="0" presId="urn:microsoft.com/office/officeart/2005/8/layout/arrow2"/>
    <dgm:cxn modelId="{0624A82F-F4BE-4258-8E56-BC1BBCAA5A92}" type="presParOf" srcId="{88DFFA48-E234-414F-9EB4-C5A451B2AC8B}" destId="{5422157E-E712-4E03-8634-71DA5A071A5C}" srcOrd="0" destOrd="0" presId="urn:microsoft.com/office/officeart/2005/8/layout/arrow2"/>
    <dgm:cxn modelId="{C89E1D96-8FA9-481A-99B3-C37DE9F0EA43}" type="presParOf" srcId="{88DFFA48-E234-414F-9EB4-C5A451B2AC8B}" destId="{F78DFF33-BC08-4B21-945B-428886C9BDA5}" srcOrd="1" destOrd="0" presId="urn:microsoft.com/office/officeart/2005/8/layout/arrow2"/>
    <dgm:cxn modelId="{53C1CE9D-3306-42C3-899C-AB1B27F94F2E}" type="presParOf" srcId="{88DFFA48-E234-414F-9EB4-C5A451B2AC8B}" destId="{DA8D09F0-DE0C-4ACD-81EA-9D5D2F3BA098}" srcOrd="2" destOrd="0" presId="urn:microsoft.com/office/officeart/2005/8/layout/arrow2"/>
    <dgm:cxn modelId="{6F6DDA25-6D9F-423B-94D3-2C3C2BFC2F18}" type="presParOf" srcId="{88DFFA48-E234-414F-9EB4-C5A451B2AC8B}" destId="{18BBEE19-6DE3-4FC0-8372-B9D0D032026C}" srcOrd="3" destOrd="0" presId="urn:microsoft.com/office/officeart/2005/8/layout/arrow2"/>
    <dgm:cxn modelId="{C38490E5-4824-49B1-BE2A-80B9E4DF204C}" type="presParOf" srcId="{88DFFA48-E234-414F-9EB4-C5A451B2AC8B}" destId="{94DF6AAB-9B88-4CE0-9A2E-7FE2C674FF41}" srcOrd="4" destOrd="0" presId="urn:microsoft.com/office/officeart/2005/8/layout/arrow2"/>
    <dgm:cxn modelId="{6ED2DEDD-60AA-4E5A-B89D-1CAAE1FF8A41}" type="presParOf" srcId="{88DFFA48-E234-414F-9EB4-C5A451B2AC8B}" destId="{23F66FB1-727A-4D23-8114-6D5AD08CD479}" srcOrd="5" destOrd="0" presId="urn:microsoft.com/office/officeart/2005/8/layout/arrow2"/>
    <dgm:cxn modelId="{DEB37B44-C52A-4749-9EA0-A73DFCCA931D}" type="presParOf" srcId="{88DFFA48-E234-414F-9EB4-C5A451B2AC8B}" destId="{87AF04B9-0DAB-494C-A4F1-7D1CFF84A3D0}" srcOrd="6" destOrd="0" presId="urn:microsoft.com/office/officeart/2005/8/layout/arrow2"/>
    <dgm:cxn modelId="{3B6F1E1E-2EF5-40E4-8BE1-54D138854FA9}" type="presParOf" srcId="{88DFFA48-E234-414F-9EB4-C5A451B2AC8B}" destId="{75D0B413-ED07-4512-89EA-50CDE5DC3CD3}" srcOrd="7" destOrd="0" presId="urn:microsoft.com/office/officeart/2005/8/layout/arrow2"/>
    <dgm:cxn modelId="{90B6FEE3-F7F0-4166-8ACC-3A05D8D8B52F}" type="presParOf" srcId="{88DFFA48-E234-414F-9EB4-C5A451B2AC8B}" destId="{B5B05014-362C-4D0C-A8A1-27C792869726}" srcOrd="8" destOrd="0" presId="urn:microsoft.com/office/officeart/2005/8/layout/arrow2"/>
    <dgm:cxn modelId="{14230F8A-5D8B-48D0-9C34-E6B8EEABF881}" type="presParOf" srcId="{88DFFA48-E234-414F-9EB4-C5A451B2AC8B}" destId="{6ED854DA-9F3A-4F5F-911C-1E216DEF0234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21F0EED-09E0-4035-862C-ABB1546E7C69}">
      <dsp:nvSpPr>
        <dsp:cNvPr id="0" name=""/>
        <dsp:cNvSpPr/>
      </dsp:nvSpPr>
      <dsp:spPr>
        <a:xfrm>
          <a:off x="0" y="266699"/>
          <a:ext cx="9144000" cy="5715000"/>
        </a:xfrm>
        <a:prstGeom prst="swooshArrow">
          <a:avLst>
            <a:gd name="adj1" fmla="val 25000"/>
            <a:gd name="adj2" fmla="val 25000"/>
          </a:avLst>
        </a:prstGeom>
        <a:solidFill>
          <a:schemeClr val="accent2"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22157E-E712-4E03-8634-71DA5A071A5C}">
      <dsp:nvSpPr>
        <dsp:cNvPr id="0" name=""/>
        <dsp:cNvSpPr/>
      </dsp:nvSpPr>
      <dsp:spPr>
        <a:xfrm>
          <a:off x="900683" y="4516374"/>
          <a:ext cx="210312" cy="210312"/>
        </a:xfrm>
        <a:prstGeom prst="ellipse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78DFF33-BC08-4B21-945B-428886C9BDA5}">
      <dsp:nvSpPr>
        <dsp:cNvPr id="0" name=""/>
        <dsp:cNvSpPr/>
      </dsp:nvSpPr>
      <dsp:spPr>
        <a:xfrm>
          <a:off x="1005839" y="4621530"/>
          <a:ext cx="1197864" cy="1360170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440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Arial" pitchFamily="34" charset="0"/>
              <a:cs typeface="Arial" pitchFamily="34" charset="0"/>
            </a:rPr>
            <a:t>1</a:t>
          </a:r>
          <a:r>
            <a:rPr lang="en-US" sz="1400" b="1" kern="1200" baseline="30000" dirty="0" smtClean="0">
              <a:latin typeface="Arial" pitchFamily="34" charset="0"/>
              <a:cs typeface="Arial" pitchFamily="34" charset="0"/>
            </a:rPr>
            <a:t>st</a:t>
          </a:r>
          <a:r>
            <a:rPr lang="en-US" sz="1400" b="1" kern="1200" dirty="0" smtClean="0">
              <a:latin typeface="Arial" pitchFamily="34" charset="0"/>
              <a:cs typeface="Arial" pitchFamily="34" charset="0"/>
            </a:rPr>
            <a:t> Responders Basic Capability  - 4 gas monitor - evacuation</a:t>
          </a:r>
          <a:endParaRPr lang="en-US" sz="1400" b="1" kern="1200" dirty="0">
            <a:latin typeface="Arial" pitchFamily="34" charset="0"/>
            <a:cs typeface="Arial" pitchFamily="34" charset="0"/>
          </a:endParaRPr>
        </a:p>
      </dsp:txBody>
      <dsp:txXfrm>
        <a:off x="1005839" y="4621530"/>
        <a:ext cx="1197864" cy="1360170"/>
      </dsp:txXfrm>
    </dsp:sp>
    <dsp:sp modelId="{DA8D09F0-DE0C-4ACD-81EA-9D5D2F3BA098}">
      <dsp:nvSpPr>
        <dsp:cNvPr id="0" name=""/>
        <dsp:cNvSpPr/>
      </dsp:nvSpPr>
      <dsp:spPr>
        <a:xfrm>
          <a:off x="2039111" y="3422523"/>
          <a:ext cx="329184" cy="329184"/>
        </a:xfrm>
        <a:prstGeom prst="ellipse">
          <a:avLst/>
        </a:prstGeom>
        <a:solidFill>
          <a:schemeClr val="accent2">
            <a:shade val="50000"/>
            <a:hueOff val="-16594"/>
            <a:satOff val="-3364"/>
            <a:lumOff val="1850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8BBEE19-6DE3-4FC0-8372-B9D0D032026C}">
      <dsp:nvSpPr>
        <dsp:cNvPr id="0" name=""/>
        <dsp:cNvSpPr/>
      </dsp:nvSpPr>
      <dsp:spPr>
        <a:xfrm>
          <a:off x="2203703" y="3587115"/>
          <a:ext cx="1517904" cy="2394585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4428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RRTs – Advanced Capability – Basic + some advanced technology &amp; training – confirm evacuation and determine re-occupancy</a:t>
          </a:r>
          <a:endParaRPr lang="en-US" sz="1400" b="1" kern="1200" dirty="0"/>
        </a:p>
      </dsp:txBody>
      <dsp:txXfrm>
        <a:off x="2203703" y="3587115"/>
        <a:ext cx="1517904" cy="2394585"/>
      </dsp:txXfrm>
    </dsp:sp>
    <dsp:sp modelId="{94DF6AAB-9B88-4CE0-9A2E-7FE2C674FF41}">
      <dsp:nvSpPr>
        <dsp:cNvPr id="0" name=""/>
        <dsp:cNvSpPr/>
      </dsp:nvSpPr>
      <dsp:spPr>
        <a:xfrm>
          <a:off x="3502152" y="2550413"/>
          <a:ext cx="438912" cy="438912"/>
        </a:xfrm>
        <a:prstGeom prst="ellipse">
          <a:avLst/>
        </a:prstGeom>
        <a:solidFill>
          <a:schemeClr val="accent2">
            <a:shade val="50000"/>
            <a:hueOff val="-33187"/>
            <a:satOff val="-6727"/>
            <a:lumOff val="37001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3F66FB1-727A-4D23-8114-6D5AD08CD479}">
      <dsp:nvSpPr>
        <dsp:cNvPr id="0" name=""/>
        <dsp:cNvSpPr/>
      </dsp:nvSpPr>
      <dsp:spPr>
        <a:xfrm>
          <a:off x="3721608" y="2769870"/>
          <a:ext cx="1764792" cy="3211830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2570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101</a:t>
          </a:r>
          <a:r>
            <a:rPr lang="en-US" sz="1400" b="1" kern="1200" baseline="30000" dirty="0" smtClean="0"/>
            <a:t>st</a:t>
          </a:r>
          <a:r>
            <a:rPr lang="en-US" sz="1400" b="1" kern="1200" dirty="0" smtClean="0"/>
            <a:t> CST – Basic + advanced technology and training – confirmation, evidence, documentation</a:t>
          </a:r>
          <a:endParaRPr lang="en-US" sz="1400" b="1" kern="1200" dirty="0"/>
        </a:p>
      </dsp:txBody>
      <dsp:txXfrm>
        <a:off x="3721608" y="2769870"/>
        <a:ext cx="1764792" cy="3211830"/>
      </dsp:txXfrm>
    </dsp:sp>
    <dsp:sp modelId="{87AF04B9-0DAB-494C-A4F1-7D1CFF84A3D0}">
      <dsp:nvSpPr>
        <dsp:cNvPr id="0" name=""/>
        <dsp:cNvSpPr/>
      </dsp:nvSpPr>
      <dsp:spPr>
        <a:xfrm>
          <a:off x="5202936" y="1869185"/>
          <a:ext cx="566928" cy="566928"/>
        </a:xfrm>
        <a:prstGeom prst="ellipse">
          <a:avLst/>
        </a:prstGeom>
        <a:solidFill>
          <a:schemeClr val="accent2">
            <a:shade val="50000"/>
            <a:hueOff val="-33187"/>
            <a:satOff val="-6727"/>
            <a:lumOff val="37001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5D0B413-ED07-4512-89EA-50CDE5DC3CD3}">
      <dsp:nvSpPr>
        <dsp:cNvPr id="0" name=""/>
        <dsp:cNvSpPr/>
      </dsp:nvSpPr>
      <dsp:spPr>
        <a:xfrm>
          <a:off x="5486400" y="2152649"/>
          <a:ext cx="1828800" cy="3829050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0403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State Labs – Ultimate advanced technology – confirmation, evidence, more documentation, more forensics</a:t>
          </a:r>
          <a:endParaRPr lang="en-US" sz="1400" b="1" kern="1200" dirty="0"/>
        </a:p>
      </dsp:txBody>
      <dsp:txXfrm>
        <a:off x="5486400" y="2152649"/>
        <a:ext cx="1828800" cy="3829050"/>
      </dsp:txXfrm>
    </dsp:sp>
    <dsp:sp modelId="{B5B05014-362C-4D0C-A8A1-27C792869726}">
      <dsp:nvSpPr>
        <dsp:cNvPr id="0" name=""/>
        <dsp:cNvSpPr/>
      </dsp:nvSpPr>
      <dsp:spPr>
        <a:xfrm>
          <a:off x="6954012" y="1414271"/>
          <a:ext cx="722376" cy="722376"/>
        </a:xfrm>
        <a:prstGeom prst="ellipse">
          <a:avLst/>
        </a:prstGeom>
        <a:solidFill>
          <a:schemeClr val="accent2">
            <a:shade val="50000"/>
            <a:hueOff val="-16594"/>
            <a:satOff val="-3364"/>
            <a:lumOff val="1850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ED854DA-9F3A-4F5F-911C-1E216DEF0234}">
      <dsp:nvSpPr>
        <dsp:cNvPr id="0" name=""/>
        <dsp:cNvSpPr/>
      </dsp:nvSpPr>
      <dsp:spPr>
        <a:xfrm>
          <a:off x="7315200" y="1775459"/>
          <a:ext cx="1828800" cy="4206240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2772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Federal Labs – FBI, EPA, CDC – evidence and third party independent confirmation</a:t>
          </a:r>
          <a:endParaRPr lang="en-US" sz="1400" b="1" kern="1200" dirty="0"/>
        </a:p>
      </dsp:txBody>
      <dsp:txXfrm>
        <a:off x="7315200" y="1775459"/>
        <a:ext cx="1828800" cy="42062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C44DC-8531-4D1B-A639-4CF946A75FB7}" type="datetimeFigureOut">
              <a:rPr lang="en-US" smtClean="0"/>
              <a:pPr/>
              <a:t>6/30/2009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CBD8A-BB2E-40FF-9746-62CDBD84F4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C44DC-8531-4D1B-A639-4CF946A75FB7}" type="datetimeFigureOut">
              <a:rPr lang="en-US" smtClean="0"/>
              <a:pPr/>
              <a:t>6/30/2009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CBD8A-BB2E-40FF-9746-62CDBD84F4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C44DC-8531-4D1B-A639-4CF946A75FB7}" type="datetimeFigureOut">
              <a:rPr lang="en-US" smtClean="0"/>
              <a:pPr/>
              <a:t>6/30/2009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CBD8A-BB2E-40FF-9746-62CDBD84F4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C44DC-8531-4D1B-A639-4CF946A75FB7}" type="datetimeFigureOut">
              <a:rPr lang="en-US" smtClean="0"/>
              <a:pPr/>
              <a:t>6/30/2009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CBD8A-BB2E-40FF-9746-62CDBD84F4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C44DC-8531-4D1B-A639-4CF946A75FB7}" type="datetimeFigureOut">
              <a:rPr lang="en-US" smtClean="0"/>
              <a:pPr/>
              <a:t>6/30/2009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CBD8A-BB2E-40FF-9746-62CDBD84F4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C44DC-8531-4D1B-A639-4CF946A75FB7}" type="datetimeFigureOut">
              <a:rPr lang="en-US" smtClean="0"/>
              <a:pPr/>
              <a:t>6/30/2009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CBD8A-BB2E-40FF-9746-62CDBD84F4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C44DC-8531-4D1B-A639-4CF946A75FB7}" type="datetimeFigureOut">
              <a:rPr lang="en-US" smtClean="0"/>
              <a:pPr/>
              <a:t>6/30/2009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CBD8A-BB2E-40FF-9746-62CDBD84F4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C44DC-8531-4D1B-A639-4CF946A75FB7}" type="datetimeFigureOut">
              <a:rPr lang="en-US" smtClean="0"/>
              <a:pPr/>
              <a:t>6/30/2009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CBD8A-BB2E-40FF-9746-62CDBD84F4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C44DC-8531-4D1B-A639-4CF946A75FB7}" type="datetimeFigureOut">
              <a:rPr lang="en-US" smtClean="0"/>
              <a:pPr/>
              <a:t>6/30/2009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CBD8A-BB2E-40FF-9746-62CDBD84F4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C44DC-8531-4D1B-A639-4CF946A75FB7}" type="datetimeFigureOut">
              <a:rPr lang="en-US" smtClean="0"/>
              <a:pPr/>
              <a:t>6/30/2009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CBD8A-BB2E-40FF-9746-62CDBD84F4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C44DC-8531-4D1B-A639-4CF946A75FB7}" type="datetimeFigureOut">
              <a:rPr lang="en-US" smtClean="0"/>
              <a:pPr/>
              <a:t>6/30/2009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CBD8A-BB2E-40FF-9746-62CDBD84F4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1C44DC-8531-4D1B-A639-4CF946A75FB7}" type="datetimeFigureOut">
              <a:rPr lang="en-US" smtClean="0"/>
              <a:pPr/>
              <a:t>6/30/2009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9CBD8A-BB2E-40FF-9746-62CDBD84F45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gif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10" Type="http://schemas.openxmlformats.org/officeDocument/2006/relationships/image" Target="../media/image38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13" Type="http://schemas.openxmlformats.org/officeDocument/2006/relationships/image" Target="../media/image50.jpeg"/><Relationship Id="rId3" Type="http://schemas.openxmlformats.org/officeDocument/2006/relationships/image" Target="../media/image39.jpeg"/><Relationship Id="rId7" Type="http://schemas.openxmlformats.org/officeDocument/2006/relationships/image" Target="../media/image44.jpeg"/><Relationship Id="rId12" Type="http://schemas.openxmlformats.org/officeDocument/2006/relationships/image" Target="../media/image49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11" Type="http://schemas.openxmlformats.org/officeDocument/2006/relationships/image" Target="../media/image48.jpeg"/><Relationship Id="rId5" Type="http://schemas.openxmlformats.org/officeDocument/2006/relationships/image" Target="../media/image42.jpeg"/><Relationship Id="rId10" Type="http://schemas.openxmlformats.org/officeDocument/2006/relationships/image" Target="../media/image47.jpeg"/><Relationship Id="rId4" Type="http://schemas.openxmlformats.org/officeDocument/2006/relationships/image" Target="../media/image41.jpeg"/><Relationship Id="rId9" Type="http://schemas.openxmlformats.org/officeDocument/2006/relationships/image" Target="../media/image4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image" Target="../media/image53.jpeg"/><Relationship Id="rId7" Type="http://schemas.openxmlformats.org/officeDocument/2006/relationships/image" Target="../media/image57.jpeg"/><Relationship Id="rId12" Type="http://schemas.openxmlformats.org/officeDocument/2006/relationships/image" Target="../media/image62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jpeg"/><Relationship Id="rId11" Type="http://schemas.openxmlformats.org/officeDocument/2006/relationships/image" Target="../media/image61.jpeg"/><Relationship Id="rId5" Type="http://schemas.openxmlformats.org/officeDocument/2006/relationships/image" Target="../media/image55.jpeg"/><Relationship Id="rId10" Type="http://schemas.openxmlformats.org/officeDocument/2006/relationships/image" Target="../media/image60.gif"/><Relationship Id="rId4" Type="http://schemas.openxmlformats.org/officeDocument/2006/relationships/image" Target="../media/image54.jpeg"/><Relationship Id="rId9" Type="http://schemas.openxmlformats.org/officeDocument/2006/relationships/image" Target="../media/image5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7" Type="http://schemas.openxmlformats.org/officeDocument/2006/relationships/image" Target="../media/image69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jpeg"/><Relationship Id="rId13" Type="http://schemas.openxmlformats.org/officeDocument/2006/relationships/image" Target="../media/image82.jpeg"/><Relationship Id="rId3" Type="http://schemas.openxmlformats.org/officeDocument/2006/relationships/image" Target="../media/image72.jpeg"/><Relationship Id="rId7" Type="http://schemas.openxmlformats.org/officeDocument/2006/relationships/image" Target="../media/image76.jpeg"/><Relationship Id="rId12" Type="http://schemas.openxmlformats.org/officeDocument/2006/relationships/image" Target="../media/image81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jpeg"/><Relationship Id="rId11" Type="http://schemas.openxmlformats.org/officeDocument/2006/relationships/image" Target="../media/image80.jpeg"/><Relationship Id="rId5" Type="http://schemas.openxmlformats.org/officeDocument/2006/relationships/image" Target="../media/image74.jpeg"/><Relationship Id="rId15" Type="http://schemas.openxmlformats.org/officeDocument/2006/relationships/image" Target="../media/image84.jpeg"/><Relationship Id="rId10" Type="http://schemas.openxmlformats.org/officeDocument/2006/relationships/image" Target="../media/image79.jpeg"/><Relationship Id="rId4" Type="http://schemas.openxmlformats.org/officeDocument/2006/relationships/image" Target="../media/image73.jpeg"/><Relationship Id="rId9" Type="http://schemas.openxmlformats.org/officeDocument/2006/relationships/image" Target="../media/image78.jpeg"/><Relationship Id="rId14" Type="http://schemas.openxmlformats.org/officeDocument/2006/relationships/image" Target="../media/image8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jpeg"/><Relationship Id="rId3" Type="http://schemas.openxmlformats.org/officeDocument/2006/relationships/image" Target="../media/image87.jpeg"/><Relationship Id="rId7" Type="http://schemas.openxmlformats.org/officeDocument/2006/relationships/image" Target="../media/image91.jpe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0.jpeg"/><Relationship Id="rId11" Type="http://schemas.openxmlformats.org/officeDocument/2006/relationships/image" Target="../media/image95.jpeg"/><Relationship Id="rId5" Type="http://schemas.openxmlformats.org/officeDocument/2006/relationships/image" Target="../media/image89.jpeg"/><Relationship Id="rId10" Type="http://schemas.openxmlformats.org/officeDocument/2006/relationships/image" Target="../media/image94.jpeg"/><Relationship Id="rId4" Type="http://schemas.openxmlformats.org/officeDocument/2006/relationships/image" Target="../media/image88.jpeg"/><Relationship Id="rId9" Type="http://schemas.openxmlformats.org/officeDocument/2006/relationships/image" Target="../media/image93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7" Type="http://schemas.openxmlformats.org/officeDocument/2006/relationships/image" Target="../media/image102.gif"/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1.jpeg"/><Relationship Id="rId5" Type="http://schemas.openxmlformats.org/officeDocument/2006/relationships/image" Target="../media/image100.jpeg"/><Relationship Id="rId4" Type="http://schemas.openxmlformats.org/officeDocument/2006/relationships/image" Target="../media/image99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jpe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9.jpeg"/><Relationship Id="rId5" Type="http://schemas.openxmlformats.org/officeDocument/2006/relationships/image" Target="../media/image108.jpeg"/><Relationship Id="rId4" Type="http://schemas.openxmlformats.org/officeDocument/2006/relationships/image" Target="../media/image107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wmf"/><Relationship Id="rId2" Type="http://schemas.openxmlformats.org/officeDocument/2006/relationships/image" Target="../media/image112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6.jpeg"/><Relationship Id="rId5" Type="http://schemas.openxmlformats.org/officeDocument/2006/relationships/image" Target="../media/image115.png"/><Relationship Id="rId4" Type="http://schemas.openxmlformats.org/officeDocument/2006/relationships/image" Target="../media/image114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mailto:jrylee@bhs.idaho.gov" TargetMode="External"/><Relationship Id="rId7" Type="http://schemas.openxmlformats.org/officeDocument/2006/relationships/image" Target="../media/image121.gif"/><Relationship Id="rId2" Type="http://schemas.openxmlformats.org/officeDocument/2006/relationships/image" Target="../media/image11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0.wmf"/><Relationship Id="rId5" Type="http://schemas.openxmlformats.org/officeDocument/2006/relationships/image" Target="../media/image119.wmf"/><Relationship Id="rId4" Type="http://schemas.openxmlformats.org/officeDocument/2006/relationships/image" Target="../media/image118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6.emf"/><Relationship Id="rId7" Type="http://schemas.openxmlformats.org/officeDocument/2006/relationships/image" Target="../media/image10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emf"/><Relationship Id="rId10" Type="http://schemas.openxmlformats.org/officeDocument/2006/relationships/image" Target="../media/image13.jpeg"/><Relationship Id="rId4" Type="http://schemas.openxmlformats.org/officeDocument/2006/relationships/image" Target="../media/image7.emf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7.png"/><Relationship Id="rId7" Type="http://schemas.openxmlformats.org/officeDocument/2006/relationships/image" Target="../media/image12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0.jpeg"/><Relationship Id="rId5" Type="http://schemas.openxmlformats.org/officeDocument/2006/relationships/image" Target="../media/image14.jpeg"/><Relationship Id="rId10" Type="http://schemas.openxmlformats.org/officeDocument/2006/relationships/image" Target="../media/image6.emf"/><Relationship Id="rId4" Type="http://schemas.openxmlformats.org/officeDocument/2006/relationships/image" Target="../media/image13.jpeg"/><Relationship Id="rId9" Type="http://schemas.openxmlformats.org/officeDocument/2006/relationships/image" Target="../media/image19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kull704.thumb.gif"/>
          <p:cNvPicPr>
            <a:picLocks noChangeAspect="1"/>
          </p:cNvPicPr>
          <p:nvPr/>
        </p:nvPicPr>
        <p:blipFill>
          <a:blip r:embed="rId2" cstate="print">
            <a:lum bright="40000"/>
          </a:blip>
          <a:stretch>
            <a:fillRect/>
          </a:stretch>
        </p:blipFill>
        <p:spPr>
          <a:xfrm>
            <a:off x="0" y="457200"/>
            <a:ext cx="9144000" cy="6324600"/>
          </a:xfrm>
          <a:prstGeom prst="rect">
            <a:avLst/>
          </a:prstGeom>
        </p:spPr>
      </p:pic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447800" y="5257800"/>
            <a:ext cx="6400800" cy="990600"/>
          </a:xfrm>
        </p:spPr>
        <p:txBody>
          <a:bodyPr>
            <a:prstTxWarp prst="textWave1">
              <a:avLst/>
            </a:prstTxWarp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CAPABILITIES</a:t>
            </a:r>
            <a:endParaRPr lang="en-US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Picture 6" descr="Header_Photo_2001.jpg"/>
          <p:cNvPicPr>
            <a:picLocks noChangeAspect="1"/>
          </p:cNvPicPr>
          <p:nvPr/>
        </p:nvPicPr>
        <p:blipFill>
          <a:blip r:embed="rId3" cstate="print"/>
          <a:srcRect b="33333"/>
          <a:stretch>
            <a:fillRect/>
          </a:stretch>
        </p:blipFill>
        <p:spPr>
          <a:xfrm>
            <a:off x="0" y="0"/>
            <a:ext cx="9144000" cy="8382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914400" y="1066800"/>
            <a:ext cx="7620000" cy="388620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FadeUp">
              <a:avLst/>
            </a:prstTxWarp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rgbClr val="002060"/>
                  </a:solidFill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REGIONAL</a:t>
            </a:r>
          </a:p>
          <a:p>
            <a:pPr algn="ctr"/>
            <a:r>
              <a:rPr lang="en-US" sz="5400" b="1" cap="none" spc="0" dirty="0" smtClean="0">
                <a:ln w="12700">
                  <a:solidFill>
                    <a:srgbClr val="002060"/>
                  </a:solidFill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HAZARDOUS MATERIALS</a:t>
            </a:r>
          </a:p>
          <a:p>
            <a:pPr algn="ctr"/>
            <a:r>
              <a:rPr lang="en-US" sz="5400" b="1" cap="none" spc="0" dirty="0" smtClean="0">
                <a:ln w="12700">
                  <a:solidFill>
                    <a:srgbClr val="002060"/>
                  </a:solidFill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RESPONSE TEAMS</a:t>
            </a:r>
            <a:endParaRPr lang="en-US" sz="5400" b="1" cap="none" spc="0" dirty="0">
              <a:ln w="12700">
                <a:solidFill>
                  <a:srgbClr val="002060"/>
                </a:solidFill>
              </a:ln>
              <a:gradFill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adiationSymbol.gif"/>
          <p:cNvPicPr>
            <a:picLocks noChangeAspect="1"/>
          </p:cNvPicPr>
          <p:nvPr/>
        </p:nvPicPr>
        <p:blipFill>
          <a:blip r:embed="rId2" cstate="print">
            <a:lum bright="40000"/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Radiation Monitoring/Detection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Alpha </a:t>
            </a:r>
            <a:r>
              <a:rPr lang="en-US" dirty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detection; beta detection; gamma </a:t>
            </a:r>
            <a:r>
              <a:rPr lang="en-US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detection</a:t>
            </a:r>
            <a:endParaRPr lang="en-US" dirty="0"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  <a:p>
            <a:r>
              <a:rPr lang="en-US" dirty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The ability to accurately interpret readings from the radiation-detection devices and conduct geographical survey search of suspected radiological source or contamination </a:t>
            </a:r>
            <a:r>
              <a:rPr lang="en-US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spread.</a:t>
            </a:r>
          </a:p>
          <a:p>
            <a:r>
              <a:rPr lang="en-US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Identify </a:t>
            </a:r>
            <a:r>
              <a:rPr lang="en-US" dirty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and establish the exclusion zones after contamination spread (this does include identification of some, but not all, </a:t>
            </a:r>
            <a:r>
              <a:rPr lang="en-US" dirty="0" err="1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radionuclides</a:t>
            </a:r>
            <a:r>
              <a:rPr lang="en-US" dirty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). </a:t>
            </a:r>
            <a:endParaRPr lang="en-US" dirty="0" smtClean="0"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  <a:p>
            <a:r>
              <a:rPr lang="en-US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Ability </a:t>
            </a:r>
            <a:r>
              <a:rPr lang="en-US" dirty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to conduct environmental and personnel survey. Basic criteria include detection and survey capabilities for alpha, beta, and gamma. </a:t>
            </a:r>
            <a:endParaRPr lang="en-US" dirty="0" smtClean="0"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  <a:p>
            <a:r>
              <a:rPr lang="en-US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All </a:t>
            </a:r>
            <a:r>
              <a:rPr lang="en-US" dirty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members of survey teams are equipped with accumulative self-reading instruments (dosimeters</a:t>
            </a:r>
            <a:r>
              <a:rPr lang="en-US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).</a:t>
            </a:r>
            <a:endParaRPr lang="en-US" dirty="0"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rtec-detective-26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67000" y="2743200"/>
            <a:ext cx="2305050" cy="2348216"/>
          </a:xfrm>
          <a:prstGeom prst="rect">
            <a:avLst/>
          </a:prstGeom>
        </p:spPr>
      </p:pic>
      <p:pic>
        <p:nvPicPr>
          <p:cNvPr id="5122" name="Picture 28" descr="http://facilitiesbuffalo.algonquinstudios.com/files/EHS/images/rad/geiger-count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429000" cy="2683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114277_jpg-s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77025" y="228600"/>
            <a:ext cx="2466975" cy="1990725"/>
          </a:xfrm>
          <a:prstGeom prst="rect">
            <a:avLst/>
          </a:prstGeom>
        </p:spPr>
      </p:pic>
      <p:pic>
        <p:nvPicPr>
          <p:cNvPr id="6" name="Picture 5" descr="102250_medium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76600" y="0"/>
            <a:ext cx="2798749" cy="2094169"/>
          </a:xfrm>
          <a:prstGeom prst="rect">
            <a:avLst/>
          </a:prstGeom>
        </p:spPr>
      </p:pic>
      <p:pic>
        <p:nvPicPr>
          <p:cNvPr id="7" name="Picture 6" descr="cdv-715-meter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934200" y="3352800"/>
            <a:ext cx="1861961" cy="3200400"/>
          </a:xfrm>
          <a:prstGeom prst="rect">
            <a:avLst/>
          </a:prstGeom>
        </p:spPr>
      </p:pic>
      <p:pic>
        <p:nvPicPr>
          <p:cNvPr id="8" name="Picture 7" descr="ludlum_radiation_monitor_r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33400" y="4953000"/>
            <a:ext cx="2921000" cy="1778000"/>
          </a:xfrm>
          <a:prstGeom prst="rect">
            <a:avLst/>
          </a:prstGeom>
        </p:spPr>
      </p:pic>
      <p:pic>
        <p:nvPicPr>
          <p:cNvPr id="9" name="Picture 8" descr="LudlumModel3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953000" y="4191000"/>
            <a:ext cx="1495425" cy="1885950"/>
          </a:xfrm>
          <a:prstGeom prst="rect">
            <a:avLst/>
          </a:prstGeom>
        </p:spPr>
      </p:pic>
      <p:pic>
        <p:nvPicPr>
          <p:cNvPr id="11" name="Picture 10" descr="dosimeter3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28600" y="2667000"/>
            <a:ext cx="2030080" cy="1479550"/>
          </a:xfrm>
          <a:prstGeom prst="rect">
            <a:avLst/>
          </a:prstGeom>
        </p:spPr>
      </p:pic>
      <p:pic>
        <p:nvPicPr>
          <p:cNvPr id="12" name="Picture 11" descr="dosime50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257800" y="2590800"/>
            <a:ext cx="1524000" cy="10484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K645_655t.jpg"/>
          <p:cNvPicPr>
            <a:picLocks noChangeAspect="1"/>
          </p:cNvPicPr>
          <p:nvPr/>
        </p:nvPicPr>
        <p:blipFill>
          <a:blip r:embed="rId2" cstate="print">
            <a:lum bright="40000"/>
          </a:blip>
          <a:stretch>
            <a:fillRect/>
          </a:stretch>
        </p:blipFill>
        <p:spPr>
          <a:xfrm>
            <a:off x="0" y="7776"/>
            <a:ext cx="9144000" cy="68424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Protective Clothing: Ensembles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Vapor-protective </a:t>
            </a:r>
            <a:r>
              <a:rPr lang="en-US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CPC; WMD vapor-protective CPC; Flash fire vapor-protective CPC; liquid splash-protective CPC; WMD liquid splash-protective </a:t>
            </a:r>
            <a:r>
              <a:rPr lang="en-US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CPC</a:t>
            </a:r>
            <a:endParaRPr lang="en-US" dirty="0"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r>
              <a:rPr lang="en-US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Chemical protective clothing (CPC), which includes complete ensembles (suit, boots, gloves) and may incorporate various configurations (encapsulating, non-encapsulating, jumpsuit, multi-piece) depending upon the level of protection </a:t>
            </a:r>
            <a:r>
              <a:rPr lang="en-US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needed.</a:t>
            </a:r>
          </a:p>
          <a:p>
            <a:r>
              <a:rPr lang="en-US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Levels </a:t>
            </a:r>
            <a:r>
              <a:rPr lang="en-US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of CPC vapor protection are: </a:t>
            </a:r>
            <a:endParaRPr lang="en-US" dirty="0" smtClean="0"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pPr lvl="1"/>
            <a:r>
              <a:rPr lang="en-US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Vapor-Protective</a:t>
            </a:r>
            <a:r>
              <a:rPr lang="en-US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, </a:t>
            </a:r>
            <a:endParaRPr lang="en-US" dirty="0" smtClean="0"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pPr lvl="1"/>
            <a:r>
              <a:rPr lang="en-US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Flash </a:t>
            </a:r>
            <a:r>
              <a:rPr lang="en-US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Fire Protective option for Vapor-Protective, </a:t>
            </a:r>
            <a:endParaRPr lang="en-US" dirty="0" smtClean="0"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pPr lvl="1"/>
            <a:r>
              <a:rPr lang="en-US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and </a:t>
            </a:r>
            <a:r>
              <a:rPr lang="en-US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Chemical/Biological-Protective option for Vapor-Protective, </a:t>
            </a:r>
            <a:endParaRPr lang="en-US" dirty="0" smtClean="0"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r>
              <a:rPr lang="en-US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All </a:t>
            </a:r>
            <a:r>
              <a:rPr lang="en-US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of which must be compliant </a:t>
            </a:r>
            <a:r>
              <a:rPr lang="en-US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with:</a:t>
            </a:r>
          </a:p>
          <a:p>
            <a:r>
              <a:rPr lang="en-US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(NFPA</a:t>
            </a:r>
            <a:r>
              <a:rPr lang="en-US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) Standard # 1991, “Standard on Vapor-Protective Ensembles for Hazardous Materials Emergencies” current edition. </a:t>
            </a:r>
            <a:endParaRPr lang="en-US" dirty="0" smtClean="0"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r>
              <a:rPr lang="en-US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Level </a:t>
            </a:r>
            <a:r>
              <a:rPr lang="en-US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of CPC liquid protection is: Liquid Splash-Protective, which must be compliant with NFPA Standard # 1992, “Standard on Liquid Splash-Protective Ensembles and Clothing for Hazardous Materials Emergencies”, current edition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VC-001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7400" y="0"/>
            <a:ext cx="2286000" cy="1714500"/>
          </a:xfrm>
          <a:prstGeom prst="rect">
            <a:avLst/>
          </a:prstGeom>
        </p:spPr>
      </p:pic>
      <p:pic>
        <p:nvPicPr>
          <p:cNvPr id="4" name="Picture 3" descr="TK645_655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489200" cy="2540000"/>
          </a:xfrm>
          <a:prstGeom prst="rect">
            <a:avLst/>
          </a:prstGeom>
        </p:spPr>
      </p:pic>
      <p:pic>
        <p:nvPicPr>
          <p:cNvPr id="5" name="Picture 4" descr="MVC-001F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48400" y="0"/>
            <a:ext cx="2895600" cy="2171700"/>
          </a:xfrm>
          <a:prstGeom prst="rect">
            <a:avLst/>
          </a:prstGeom>
        </p:spPr>
      </p:pic>
      <p:pic>
        <p:nvPicPr>
          <p:cNvPr id="7" name="Picture 6" descr="TK16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153400" y="4343400"/>
            <a:ext cx="866775" cy="2057400"/>
          </a:xfrm>
          <a:prstGeom prst="rect">
            <a:avLst/>
          </a:prstGeom>
        </p:spPr>
      </p:pic>
      <p:pic>
        <p:nvPicPr>
          <p:cNvPr id="8" name="Picture 7" descr="products_biodefense1g_0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7200" y="2667000"/>
            <a:ext cx="2971800" cy="1816100"/>
          </a:xfrm>
          <a:prstGeom prst="rect">
            <a:avLst/>
          </a:prstGeom>
        </p:spPr>
      </p:pic>
      <p:pic>
        <p:nvPicPr>
          <p:cNvPr id="9" name="Picture 8" descr="MVC-003F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52400" y="4343400"/>
            <a:ext cx="1770888" cy="2361184"/>
          </a:xfrm>
          <a:prstGeom prst="rect">
            <a:avLst/>
          </a:prstGeom>
        </p:spPr>
      </p:pic>
      <p:pic>
        <p:nvPicPr>
          <p:cNvPr id="10" name="Picture 9" descr="panthersmall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724400" y="2590800"/>
            <a:ext cx="1581150" cy="2325221"/>
          </a:xfrm>
          <a:prstGeom prst="rect">
            <a:avLst/>
          </a:prstGeom>
        </p:spPr>
      </p:pic>
      <p:pic>
        <p:nvPicPr>
          <p:cNvPr id="11" name="Picture 10" descr="MVC-002F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124200" y="1524000"/>
            <a:ext cx="1694688" cy="2259584"/>
          </a:xfrm>
          <a:prstGeom prst="rect">
            <a:avLst/>
          </a:prstGeom>
        </p:spPr>
      </p:pic>
      <p:pic>
        <p:nvPicPr>
          <p:cNvPr id="12" name="Picture 11" descr="1844100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029200" y="152400"/>
            <a:ext cx="1618284" cy="2432050"/>
          </a:xfrm>
          <a:prstGeom prst="rect">
            <a:avLst/>
          </a:prstGeom>
        </p:spPr>
      </p:pic>
      <p:pic>
        <p:nvPicPr>
          <p:cNvPr id="13" name="Picture 12" descr="protective-clothing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209800" y="4343400"/>
            <a:ext cx="2794000" cy="2250168"/>
          </a:xfrm>
          <a:prstGeom prst="rect">
            <a:avLst/>
          </a:prstGeom>
        </p:spPr>
      </p:pic>
      <p:pic>
        <p:nvPicPr>
          <p:cNvPr id="14" name="Picture 13" descr="YE5B11CAVRDAXQCA21HNNICA871IHECALTVVNFCA4XX6YICANT8QDJCAJIHM64CAKYVUSWCAVMW1RNCA03L8MTCAEYUE6NCAWINHVSCAP4WMI0CALZZPDHCAE0INCTCAD2A4BYCAL11PZ7CAF4WSQUCA57BFNY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705600" y="1752600"/>
            <a:ext cx="2133600" cy="2133600"/>
          </a:xfrm>
          <a:prstGeom prst="rect">
            <a:avLst/>
          </a:prstGeom>
        </p:spPr>
      </p:pic>
      <p:pic>
        <p:nvPicPr>
          <p:cNvPr id="15" name="Picture 14" descr="protective-clothing-000056296-4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781800" y="3733800"/>
            <a:ext cx="1200150" cy="21473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ntelligence.jpg"/>
          <p:cNvPicPr>
            <a:picLocks noChangeAspect="1"/>
          </p:cNvPicPr>
          <p:nvPr/>
        </p:nvPicPr>
        <p:blipFill>
          <a:blip r:embed="rId2" cstate="print">
            <a:lum bright="40000"/>
          </a:blip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Technical Reference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effectLst>
                  <a:glow rad="101600">
                    <a:schemeClr val="tx2">
                      <a:lumMod val="20000"/>
                      <a:lumOff val="80000"/>
                      <a:alpha val="60000"/>
                    </a:schemeClr>
                  </a:glow>
                </a:effectLst>
              </a:rPr>
              <a:t>Printed </a:t>
            </a:r>
            <a:r>
              <a:rPr lang="en-US" dirty="0">
                <a:effectLst>
                  <a:glow rad="101600">
                    <a:schemeClr val="tx2">
                      <a:lumMod val="20000"/>
                      <a:lumOff val="80000"/>
                      <a:alpha val="60000"/>
                    </a:schemeClr>
                  </a:glow>
                </a:effectLst>
              </a:rPr>
              <a:t>and Electronic; Plume Air Modeling; Map Overlays; WMD </a:t>
            </a:r>
            <a:r>
              <a:rPr lang="en-US" dirty="0" err="1" smtClean="0">
                <a:effectLst>
                  <a:glow rad="101600">
                    <a:schemeClr val="tx2">
                      <a:lumMod val="20000"/>
                      <a:lumOff val="80000"/>
                      <a:alpha val="60000"/>
                    </a:schemeClr>
                  </a:glow>
                </a:effectLst>
              </a:rPr>
              <a:t>Chem</a:t>
            </a:r>
            <a:r>
              <a:rPr lang="en-US" dirty="0" smtClean="0">
                <a:effectLst>
                  <a:glow rad="101600">
                    <a:schemeClr val="tx2">
                      <a:lumMod val="20000"/>
                      <a:lumOff val="80000"/>
                      <a:alpha val="60000"/>
                    </a:schemeClr>
                  </a:glow>
                </a:effectLst>
              </a:rPr>
              <a:t>/Bio</a:t>
            </a:r>
            <a:endParaRPr lang="en-US" dirty="0">
              <a:effectLst>
                <a:glow rad="101600">
                  <a:schemeClr val="tx2">
                    <a:lumMod val="20000"/>
                    <a:lumOff val="80000"/>
                    <a:alpha val="60000"/>
                  </a:schemeClr>
                </a:glow>
              </a:effectLst>
            </a:endParaRPr>
          </a:p>
          <a:p>
            <a:r>
              <a:rPr lang="en-US" dirty="0">
                <a:effectLst>
                  <a:glow rad="101600">
                    <a:schemeClr val="tx2">
                      <a:lumMod val="20000"/>
                      <a:lumOff val="80000"/>
                      <a:alpha val="60000"/>
                    </a:schemeClr>
                  </a:glow>
                </a:effectLst>
              </a:rPr>
              <a:t>Access to and use of various databases, chemical substance data depositories, and other guidelines and safety data sheets, either in print format, electronic format, stand-alone computer programs, or data available via telecommunications. </a:t>
            </a:r>
            <a:endParaRPr lang="en-US" dirty="0" smtClean="0">
              <a:effectLst>
                <a:glow rad="101600">
                  <a:schemeClr val="tx2">
                    <a:lumMod val="20000"/>
                    <a:lumOff val="80000"/>
                    <a:alpha val="60000"/>
                  </a:schemeClr>
                </a:glow>
              </a:effectLst>
            </a:endParaRPr>
          </a:p>
          <a:p>
            <a:r>
              <a:rPr lang="en-US" dirty="0" smtClean="0">
                <a:effectLst>
                  <a:glow rad="101600">
                    <a:schemeClr val="tx2">
                      <a:lumMod val="20000"/>
                      <a:lumOff val="80000"/>
                      <a:alpha val="60000"/>
                    </a:schemeClr>
                  </a:glow>
                </a:effectLst>
              </a:rPr>
              <a:t>The </a:t>
            </a:r>
            <a:r>
              <a:rPr lang="en-US" dirty="0">
                <a:effectLst>
                  <a:glow rad="101600">
                    <a:schemeClr val="tx2">
                      <a:lumMod val="20000"/>
                      <a:lumOff val="80000"/>
                      <a:alpha val="60000"/>
                    </a:schemeClr>
                  </a:glow>
                </a:effectLst>
              </a:rPr>
              <a:t>interpretation of data collected from electronic devices and chemical testing procedures. </a:t>
            </a:r>
            <a:endParaRPr lang="en-US" dirty="0" smtClean="0">
              <a:effectLst>
                <a:glow rad="101600">
                  <a:schemeClr val="tx2">
                    <a:lumMod val="20000"/>
                    <a:lumOff val="80000"/>
                    <a:alpha val="60000"/>
                  </a:schemeClr>
                </a:glow>
              </a:effectLst>
            </a:endParaRPr>
          </a:p>
          <a:p>
            <a:r>
              <a:rPr lang="en-US" dirty="0" smtClean="0">
                <a:effectLst>
                  <a:glow rad="101600">
                    <a:schemeClr val="tx2">
                      <a:lumMod val="20000"/>
                      <a:lumOff val="80000"/>
                      <a:alpha val="60000"/>
                    </a:schemeClr>
                  </a:glow>
                </a:effectLst>
              </a:rPr>
              <a:t>At </a:t>
            </a:r>
            <a:r>
              <a:rPr lang="en-US" dirty="0">
                <a:effectLst>
                  <a:glow rad="101600">
                    <a:schemeClr val="tx2">
                      <a:lumMod val="20000"/>
                      <a:lumOff val="80000"/>
                      <a:alpha val="60000"/>
                    </a:schemeClr>
                  </a:glow>
                </a:effectLst>
              </a:rPr>
              <a:t>a minimum, technical references will have the ability to outsource additional capabilities and have one source for air-modeling capability.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BUEB7LCA9YROTYCA182NPECAF4Y3ZICA31H8MSCA3H5UBCCA9VHZOOCAYHLPPMCA2WJ6B9CACWH2G4CA3NCACSCAW928Y9CA8RLCR8CALH74J5CATC5XPKCAPQG5T8CAS4S1F0CAX600CSCAM3XNKFCALNK6L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24400" y="2286000"/>
            <a:ext cx="1409700" cy="1986395"/>
          </a:xfrm>
          <a:prstGeom prst="rect">
            <a:avLst/>
          </a:prstGeom>
        </p:spPr>
      </p:pic>
      <p:pic>
        <p:nvPicPr>
          <p:cNvPr id="11" name="Picture 10" descr="EFQIIQCA4SL1NWCA8ZWNNKCALJJSRGCAX3MQMJCA2PTJ2CCAGYGA2BCA95TVS2CAS2J3G7CAZ5PGSHCAI87WF6CAOK2Y9KCATLIX1ACA705YJJCAP3FE7ICAK9ZXIACA7RMQYICA08QC8BCAZ73YMSCAB42EJ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57800" y="152400"/>
            <a:ext cx="3186375" cy="2338388"/>
          </a:xfrm>
          <a:prstGeom prst="rect">
            <a:avLst/>
          </a:prstGeom>
        </p:spPr>
      </p:pic>
      <p:pic>
        <p:nvPicPr>
          <p:cNvPr id="4" name="Picture 3" descr="YNCXFYCAPQZA00CAGDOXUBCAQAV1D9CASUXDHXCAB8O449CA9P3LF2CA6LCS1VCA3DRD8VCAUFVL0YCAQTFU97CA28920RCA1UGX6YCAY6ZQT9CAC1OBPXCAL4G02XCAOSD8M4CA398LA2CAM4TSFFCAU32V4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" y="228600"/>
            <a:ext cx="1771650" cy="2741839"/>
          </a:xfrm>
          <a:prstGeom prst="rect">
            <a:avLst/>
          </a:prstGeom>
        </p:spPr>
      </p:pic>
      <p:pic>
        <p:nvPicPr>
          <p:cNvPr id="5" name="Picture 4" descr="TCTM2HCAJCS8BTCACD4UIUCANT1FHHCARBFQOICAD245WFCAOMJLQFCA6YZL1OCAUTK5D9CAFYBAV8CA3232BBCAPP9B94CAQNIHT5CAL8VW73CAUW0E8TCAJIXUTPCA18JK1HCAQ3SZV9CAKPF1SECATPS1LV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96137" y="1143000"/>
            <a:ext cx="1947863" cy="3042168"/>
          </a:xfrm>
          <a:prstGeom prst="rect">
            <a:avLst/>
          </a:prstGeom>
        </p:spPr>
      </p:pic>
      <p:pic>
        <p:nvPicPr>
          <p:cNvPr id="6" name="Picture 5" descr="UJMMW7CAKWQSWCCAR83IMSCAM6TLJPCAL6N8OQCAHXMZQSCAUZGKDTCA8KIH3UCA1WVYOXCAAXFI7WCAS1ASOCCAR55ZZHCAM595SJCADAYYQBCAUSHTS8CAXCTU91CAUDQATSCAKZTPVTCAX3PF7MCARLW8O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95800" y="3505200"/>
            <a:ext cx="3242363" cy="1090613"/>
          </a:xfrm>
          <a:prstGeom prst="rect">
            <a:avLst/>
          </a:prstGeom>
        </p:spPr>
      </p:pic>
      <p:pic>
        <p:nvPicPr>
          <p:cNvPr id="7" name="Picture 6" descr="SKTEM6CAYOBRYWCA29Z04KCAFCD3FPCAHKRTE3CABEFY2TCA0AEBR7CABZHGC8CAIGMU91CA8VGXAVCA2KDJF1CARLRXPQCA59UO9CCAVKMCRCCANBJ1H8CA3ND7TGCAXKPV5MCA0FVFQ7CAAJF1OACA44EBI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52400" y="2971800"/>
            <a:ext cx="3700463" cy="800100"/>
          </a:xfrm>
          <a:prstGeom prst="rect">
            <a:avLst/>
          </a:prstGeom>
        </p:spPr>
      </p:pic>
      <p:pic>
        <p:nvPicPr>
          <p:cNvPr id="8" name="Picture 7" descr="NTFIYDCARD0Z6OCA26QYBMCAC3IQ5OCAOYIN43CA5LFUACCASQIRDOCAD8FN39CAUBFD13CAOMKL0VCA5M6SEWCATJU1ZPCAT35LTOCA0NJTKOCA6IVNRFCAU1E2NDCA27VDSXCAVUT0JRCAJDGA9GCATIRVGF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895600" y="533400"/>
            <a:ext cx="1769672" cy="2371725"/>
          </a:xfrm>
          <a:prstGeom prst="rect">
            <a:avLst/>
          </a:prstGeom>
        </p:spPr>
      </p:pic>
      <p:pic>
        <p:nvPicPr>
          <p:cNvPr id="9" name="Picture 8" descr="SARA Title III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62000" y="3886200"/>
            <a:ext cx="1743075" cy="2659307"/>
          </a:xfrm>
          <a:prstGeom prst="rect">
            <a:avLst/>
          </a:prstGeom>
        </p:spPr>
      </p:pic>
      <p:pic>
        <p:nvPicPr>
          <p:cNvPr id="10" name="Picture 9" descr="map_web_mapquest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400800" y="4953000"/>
            <a:ext cx="2324100" cy="1613958"/>
          </a:xfrm>
          <a:prstGeom prst="rect">
            <a:avLst/>
          </a:prstGeom>
        </p:spPr>
      </p:pic>
      <p:pic>
        <p:nvPicPr>
          <p:cNvPr id="12" name="Picture 11" descr="2FX0HPCAOAI6A8CA5DV11OCA3MVSDFCAR0W55KCA6TCQ1ICAFR7HNECA10MD9WCAPKXRENCAY7YUECCASUQEBSCA29N7N4CAX16KS2CA12J591CANHPS4SCAQWQGC6CADRJU2OCAW18T7TCARZ07TCCAG9JVV6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048000" y="4343400"/>
            <a:ext cx="1747837" cy="2262989"/>
          </a:xfrm>
          <a:prstGeom prst="rect">
            <a:avLst/>
          </a:prstGeom>
        </p:spPr>
      </p:pic>
      <p:pic>
        <p:nvPicPr>
          <p:cNvPr id="13" name="Picture 12" descr="5Z32R9CAFJ14HACAJ5J7DBCAVHY8UPCAOJ8EROCASNBNGJCA5DY5F1CALRVNBXCAU5X79XCADZBDE5CAJSU68RCAIHL0VRCA06WT69CAVBWZX4CARXH0RVCAUMWVT1CALXVFE6CA3TK2NECAI70VLDCAWBMGSG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257800" y="4626270"/>
            <a:ext cx="1476375" cy="22317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0000945.JPG"/>
          <p:cNvPicPr>
            <a:picLocks noChangeAspect="1"/>
          </p:cNvPicPr>
          <p:nvPr/>
        </p:nvPicPr>
        <p:blipFill>
          <a:blip r:embed="rId2" cstate="print">
            <a:lum bright="4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Special Capabilities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effectLst>
                  <a:glow rad="101600">
                    <a:schemeClr val="accent6">
                      <a:lumMod val="75000"/>
                      <a:alpha val="60000"/>
                    </a:schemeClr>
                  </a:glow>
                </a:effectLst>
              </a:rPr>
              <a:t>Specialized </a:t>
            </a:r>
            <a:r>
              <a:rPr lang="en-US" dirty="0">
                <a:effectLst>
                  <a:glow rad="101600">
                    <a:schemeClr val="accent6">
                      <a:lumMod val="75000"/>
                      <a:alpha val="60000"/>
                    </a:schemeClr>
                  </a:glow>
                </a:effectLst>
              </a:rPr>
              <a:t>Equipment Based on Local Risk </a:t>
            </a:r>
            <a:r>
              <a:rPr lang="en-US" dirty="0" smtClean="0">
                <a:effectLst>
                  <a:glow rad="101600">
                    <a:schemeClr val="accent6">
                      <a:lumMod val="75000"/>
                      <a:alpha val="60000"/>
                    </a:schemeClr>
                  </a:glow>
                </a:effectLst>
              </a:rPr>
              <a:t>Assessment;</a:t>
            </a:r>
          </a:p>
          <a:p>
            <a:pPr lvl="1"/>
            <a:r>
              <a:rPr lang="en-US" dirty="0" smtClean="0">
                <a:effectLst>
                  <a:glow rad="101600">
                    <a:schemeClr val="accent6">
                      <a:lumMod val="75000"/>
                      <a:alpha val="60000"/>
                    </a:schemeClr>
                  </a:glow>
                </a:effectLst>
              </a:rPr>
              <a:t>Heat </a:t>
            </a:r>
            <a:r>
              <a:rPr lang="en-US" dirty="0">
                <a:effectLst>
                  <a:glow rad="101600">
                    <a:schemeClr val="accent6">
                      <a:lumMod val="75000"/>
                      <a:alpha val="60000"/>
                    </a:schemeClr>
                  </a:glow>
                </a:effectLst>
              </a:rPr>
              <a:t>Sensing </a:t>
            </a:r>
            <a:r>
              <a:rPr lang="en-US" dirty="0" smtClean="0">
                <a:effectLst>
                  <a:glow rad="101600">
                    <a:schemeClr val="accent6">
                      <a:lumMod val="75000"/>
                      <a:alpha val="60000"/>
                    </a:schemeClr>
                  </a:glow>
                </a:effectLst>
              </a:rPr>
              <a:t>Capability;</a:t>
            </a:r>
          </a:p>
          <a:p>
            <a:pPr lvl="1"/>
            <a:r>
              <a:rPr lang="en-US" dirty="0" smtClean="0">
                <a:effectLst>
                  <a:glow rad="101600">
                    <a:schemeClr val="accent6">
                      <a:lumMod val="75000"/>
                      <a:alpha val="60000"/>
                    </a:schemeClr>
                  </a:glow>
                </a:effectLst>
              </a:rPr>
              <a:t>Light </a:t>
            </a:r>
            <a:r>
              <a:rPr lang="en-US" dirty="0">
                <a:effectLst>
                  <a:glow rad="101600">
                    <a:schemeClr val="accent6">
                      <a:lumMod val="75000"/>
                      <a:alpha val="60000"/>
                    </a:schemeClr>
                  </a:glow>
                </a:effectLst>
              </a:rPr>
              <a:t>Amplification </a:t>
            </a:r>
            <a:r>
              <a:rPr lang="en-US" dirty="0" smtClean="0">
                <a:effectLst>
                  <a:glow rad="101600">
                    <a:schemeClr val="accent6">
                      <a:lumMod val="75000"/>
                      <a:alpha val="60000"/>
                    </a:schemeClr>
                  </a:glow>
                </a:effectLst>
              </a:rPr>
              <a:t>Capability;</a:t>
            </a:r>
          </a:p>
          <a:p>
            <a:pPr lvl="1"/>
            <a:r>
              <a:rPr lang="en-US" dirty="0" smtClean="0">
                <a:effectLst>
                  <a:glow rad="101600">
                    <a:schemeClr val="accent6">
                      <a:lumMod val="75000"/>
                      <a:alpha val="60000"/>
                    </a:schemeClr>
                  </a:glow>
                </a:effectLst>
              </a:rPr>
              <a:t>Digital </a:t>
            </a:r>
            <a:r>
              <a:rPr lang="en-US" dirty="0">
                <a:effectLst>
                  <a:glow rad="101600">
                    <a:schemeClr val="accent6">
                      <a:lumMod val="75000"/>
                      <a:alpha val="60000"/>
                    </a:schemeClr>
                  </a:glow>
                </a:effectLst>
              </a:rPr>
              <a:t>Imaging Documentation </a:t>
            </a:r>
            <a:r>
              <a:rPr lang="en-US" dirty="0" smtClean="0">
                <a:effectLst>
                  <a:glow rad="101600">
                    <a:schemeClr val="accent6">
                      <a:lumMod val="75000"/>
                      <a:alpha val="60000"/>
                    </a:schemeClr>
                  </a:glow>
                </a:effectLst>
              </a:rPr>
              <a:t>Capability</a:t>
            </a:r>
            <a:endParaRPr lang="en-US" dirty="0">
              <a:effectLst>
                <a:glow rad="101600">
                  <a:schemeClr val="accent6">
                    <a:lumMod val="75000"/>
                    <a:alpha val="60000"/>
                  </a:schemeClr>
                </a:glow>
              </a:effectLst>
            </a:endParaRPr>
          </a:p>
          <a:p>
            <a:r>
              <a:rPr lang="en-US" dirty="0">
                <a:effectLst>
                  <a:glow rad="101600">
                    <a:schemeClr val="accent6">
                      <a:lumMod val="75000"/>
                      <a:alpha val="60000"/>
                    </a:schemeClr>
                  </a:glow>
                </a:effectLst>
              </a:rPr>
              <a:t>Additional resources that augment the capabilities of the team.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SEntrylink3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62600" y="2971800"/>
            <a:ext cx="3312204" cy="3511550"/>
          </a:xfrm>
          <a:prstGeom prst="rect">
            <a:avLst/>
          </a:prstGeom>
        </p:spPr>
      </p:pic>
      <p:pic>
        <p:nvPicPr>
          <p:cNvPr id="5" name="Picture 4" descr="071205-radma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52400"/>
            <a:ext cx="1682193" cy="2876550"/>
          </a:xfrm>
          <a:prstGeom prst="rect">
            <a:avLst/>
          </a:prstGeom>
        </p:spPr>
      </p:pic>
      <p:pic>
        <p:nvPicPr>
          <p:cNvPr id="6" name="Picture 5" descr="3XSAMQCA15885CCA05H7UDCA7SJ4CYCA5N8Q4TCAT87JOECANHR45KCA02U3HCCA6B1HWSCAU6ERENCABIJ4IRCAUDKS0TCAU78G2JCAQQFJ9WCAKNOVBLCA3TOIQ5CANXAYW2CAGE3D6OCAKHVC7WCANT2MR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62200" y="381000"/>
            <a:ext cx="2133600" cy="2133600"/>
          </a:xfrm>
          <a:prstGeom prst="rect">
            <a:avLst/>
          </a:prstGeom>
        </p:spPr>
      </p:pic>
      <p:pic>
        <p:nvPicPr>
          <p:cNvPr id="7" name="Picture 6" descr="07120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" y="3810000"/>
            <a:ext cx="2133600" cy="1914144"/>
          </a:xfrm>
          <a:prstGeom prst="rect">
            <a:avLst/>
          </a:prstGeom>
        </p:spPr>
      </p:pic>
      <p:pic>
        <p:nvPicPr>
          <p:cNvPr id="8" name="Picture 7" descr="071205-suitup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34000" y="0"/>
            <a:ext cx="3810000" cy="2857500"/>
          </a:xfrm>
          <a:prstGeom prst="rect">
            <a:avLst/>
          </a:prstGeom>
        </p:spPr>
      </p:pic>
      <p:pic>
        <p:nvPicPr>
          <p:cNvPr id="9" name="Picture 8" descr="H4V9BWCAHH3TKTCA0IRJBNCA7NLUPRCAYS226NCAHPHSI3CA2WR4F7CAK2TFD9CAJMSYG8CAT6IP6GCA0DYM4XCA0SA51GCASALI91CAQ84LUUCAB5DEDVCAES0Q41CA6R5CVOCA0SDC6XCA07JK97CAZEF8AU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630424" y="2714624"/>
            <a:ext cx="2641664" cy="2695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nland oil spill training.jpg"/>
          <p:cNvPicPr>
            <a:picLocks noChangeAspect="1"/>
          </p:cNvPicPr>
          <p:nvPr/>
        </p:nvPicPr>
        <p:blipFill>
          <a:blip r:embed="rId2" cstate="print">
            <a:lum bright="4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Intervention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err="1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Diking</a:t>
            </a:r>
            <a:r>
              <a:rPr lang="en-US" dirty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; Damming; Absorption; Liquid Leak Intervention; Neutralization; Plugging; Patching; Vapor Leak Intervention WMD </a:t>
            </a:r>
            <a:r>
              <a:rPr lang="en-US" dirty="0" err="1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Chem</a:t>
            </a:r>
            <a:r>
              <a:rPr lang="en-US" dirty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/Bio Agent </a:t>
            </a:r>
            <a:r>
              <a:rPr lang="en-US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Confinement</a:t>
            </a:r>
            <a:endParaRPr lang="en-US" dirty="0"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  <a:p>
            <a:r>
              <a:rPr lang="en-US" dirty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Employment of mechanical means of intervention and control such as plugging, patching, off-loading, and tank </a:t>
            </a:r>
            <a:r>
              <a:rPr lang="en-US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stabilization;</a:t>
            </a:r>
          </a:p>
          <a:p>
            <a:r>
              <a:rPr lang="en-US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Environmental </a:t>
            </a:r>
            <a:r>
              <a:rPr lang="en-US" dirty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means such as absorption, dams, dikes, and </a:t>
            </a:r>
            <a:r>
              <a:rPr lang="en-US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booms;</a:t>
            </a:r>
          </a:p>
          <a:p>
            <a:r>
              <a:rPr lang="en-US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Chemical </a:t>
            </a:r>
            <a:r>
              <a:rPr lang="en-US" dirty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means such as neutralization and encapsulation of known and unknown industrial </a:t>
            </a:r>
            <a:r>
              <a:rPr lang="en-US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chemicals.</a:t>
            </a:r>
          </a:p>
          <a:p>
            <a:r>
              <a:rPr lang="en-US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Mechanical </a:t>
            </a:r>
            <a:r>
              <a:rPr lang="en-US" dirty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means include specially designed kits for controlling leaks in rail car dome assemblies and pressurized containers, to pneumatic and standard patching </a:t>
            </a:r>
            <a:r>
              <a:rPr lang="en-US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systems.</a:t>
            </a:r>
          </a:p>
          <a:p>
            <a:r>
              <a:rPr lang="en-US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Advanced </a:t>
            </a:r>
            <a:r>
              <a:rPr lang="en-US" dirty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capabilities include ability to intervene and confine incidents involving WMD </a:t>
            </a:r>
            <a:r>
              <a:rPr lang="en-US" dirty="0" err="1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Chem</a:t>
            </a:r>
            <a:r>
              <a:rPr lang="en-US" dirty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/Bio substances.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it103pro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152400"/>
            <a:ext cx="2895600" cy="3543300"/>
          </a:xfrm>
          <a:prstGeom prst="rect">
            <a:avLst/>
          </a:prstGeom>
        </p:spPr>
      </p:pic>
      <p:pic>
        <p:nvPicPr>
          <p:cNvPr id="5" name="Picture 4" descr="PSIYSPCAX040PMCAOR1HWTCAO02QL8CA02FU2MCAIU197PCA12CXEKCADZ8ZIYCA3U1V45CAV4HGY4CAFPI524CAO9JLQ7CAZ8UX5PCA4CHYAJCASB6P98CABHO4XBCA9Q2UILCAKSPULACAR75EOJCATLD29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48575" y="152400"/>
            <a:ext cx="1495425" cy="1495425"/>
          </a:xfrm>
          <a:prstGeom prst="rect">
            <a:avLst/>
          </a:prstGeom>
        </p:spPr>
      </p:pic>
      <p:pic>
        <p:nvPicPr>
          <p:cNvPr id="6" name="Picture 5" descr="OH7PXTCA3KNUC6CAW3Z2BSCAYPCD1MCAKV1D0VCAIZREZTCAAJBCTOCAJO4IE1CAVL42PECAT6OH7RCARWPQ23CAS58RAZCAFRHDE0CAL65OCBCASRND73CA2X8RY3CAOVV6UBCA691CFWCARWOSPVCAWJHAEU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34200" y="4419600"/>
            <a:ext cx="1981200" cy="1981200"/>
          </a:xfrm>
          <a:prstGeom prst="rect">
            <a:avLst/>
          </a:prstGeom>
        </p:spPr>
      </p:pic>
      <p:pic>
        <p:nvPicPr>
          <p:cNvPr id="7" name="Picture 6" descr="0UP1DACATZGMPZCA3E13EACAN5WT01CARMR5E1CATHD54PCAHLCXQ2CA6PNIIVCADTCZV6CA3YBGTPCAK21HGPCA5WWU2CCAVNHHSACAJXZ6KDCAJMAW2ECAQ3PDQSCAEBWD8BCA6PJKWXCANKP2XZCAX174JK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00800" y="685800"/>
            <a:ext cx="1501028" cy="1628775"/>
          </a:xfrm>
          <a:prstGeom prst="rect">
            <a:avLst/>
          </a:prstGeom>
        </p:spPr>
      </p:pic>
      <p:pic>
        <p:nvPicPr>
          <p:cNvPr id="8" name="Picture 7" descr="FPJR72CA1J0K6HCA29MBUECA9BMKG6CAB5ZRM3CAZ2IKR0CANOLIU7CA2LV9D4CAMQFYPDCAKV4TQSCAK5J4EWCA7AOON5CAZ5FA0QCA4GU54JCANBQFW8CA2N0ST5CAZ0HE6KCARVHY6CCAANOG9JCA5GE3U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4800" y="3733800"/>
            <a:ext cx="1811656" cy="1509713"/>
          </a:xfrm>
          <a:prstGeom prst="rect">
            <a:avLst/>
          </a:prstGeom>
        </p:spPr>
      </p:pic>
      <p:pic>
        <p:nvPicPr>
          <p:cNvPr id="9" name="Picture 8" descr="LTKCNSCALNFWCXCA6J5TRJCAHYKXTNCACVEST1CAC90GHPCADD5OTJCA4CV6LTCACKDNI5CAULR7WRCAMMXUDZCAN90CMUCA9PE9NOCANXVI4GCARFVGTACAZLJYCBCAQPTPUPCAI3P4RXCASTKUTXCALEEZZA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05200" y="152400"/>
            <a:ext cx="2259394" cy="1423988"/>
          </a:xfrm>
          <a:prstGeom prst="rect">
            <a:avLst/>
          </a:prstGeom>
        </p:spPr>
      </p:pic>
      <p:pic>
        <p:nvPicPr>
          <p:cNvPr id="10" name="Picture 9" descr="J8MUQYCAQLMPDYCATUO5K5CA8YJ63HCADTGFKRCA3HQFPRCA961XTHCA9LOE7QCA81Q9H5CAXWR3UGCALARHKBCAHAP2QCCA5HKA41CAZVIH2ECAHYVGHPCA7S0I11CA69U27XCAL5JTM5CAZTD3U8CA6F6S9G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953000" y="5105400"/>
            <a:ext cx="1987551" cy="1490663"/>
          </a:xfrm>
          <a:prstGeom prst="rect">
            <a:avLst/>
          </a:prstGeom>
        </p:spPr>
      </p:pic>
      <p:pic>
        <p:nvPicPr>
          <p:cNvPr id="11" name="Picture 10" descr="EN2CGZCAGIDW4KCAS86ME2CAFF7IEMCAFK281ACAYVOKSKCA8RH4NGCAV96DDVCAWBACLPCABZA10HCA06Q2F3CA535E6MCA13LAEJCA0OIMQICA598ELCCA7YZFS9CAE0R3IOCA39GL3PCABT4C00CAS9BZZY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362200" y="4648200"/>
            <a:ext cx="2133600" cy="1604093"/>
          </a:xfrm>
          <a:prstGeom prst="rect">
            <a:avLst/>
          </a:prstGeom>
        </p:spPr>
      </p:pic>
      <p:pic>
        <p:nvPicPr>
          <p:cNvPr id="12" name="Picture 11" descr="FN4RY9CADBTBQHCA8VLYR0CAS2S2XHCAHTYNMHCAA2RCI8CAAHT634CAK5G1XBCA8E27SQCA8JQPX0CAQA30A9CAQULT0WCANQOSFHCA2O7K73CAJ3ECFKCASMMUSFCA56NNVVCARVLNCECAWIGV9YCAGC8BJ5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581400" y="3505200"/>
            <a:ext cx="1733550" cy="1066800"/>
          </a:xfrm>
          <a:prstGeom prst="rect">
            <a:avLst/>
          </a:prstGeom>
        </p:spPr>
      </p:pic>
      <p:pic>
        <p:nvPicPr>
          <p:cNvPr id="13" name="Picture 12" descr="37CC7YCADPLDXLCA9FCXCLCA408UBYCATFX4BUCAJGJHNBCAGZH0W2CAETGG00CAK15MWACAZ1WJFXCAH7406ACA35B4LZCACEMPIPCAEWX1IVCAHVXRIGCAKA1NO1CA6Y0SD7CAHYB8NUCAN0LADQCA40MUR8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543800" y="2057400"/>
            <a:ext cx="1266825" cy="1057275"/>
          </a:xfrm>
          <a:prstGeom prst="rect">
            <a:avLst/>
          </a:prstGeom>
        </p:spPr>
      </p:pic>
      <p:pic>
        <p:nvPicPr>
          <p:cNvPr id="14" name="Picture 13" descr="45AY97CA3BLUKWCAZDU1DOCAN1VP3KCABPM40GCAJ8RYADCAXP19GGCACZWQ01CA55497JCAV2KY4TCAF2L08TCAA6EPMKCASWBETGCAGDUKALCAGPNSFMCACMCOKNCAAPLID7CAS2S8I1CA7UKPRLCAPNFBWT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09600" y="5181600"/>
            <a:ext cx="1428750" cy="1343025"/>
          </a:xfrm>
          <a:prstGeom prst="rect">
            <a:avLst/>
          </a:prstGeom>
        </p:spPr>
      </p:pic>
      <p:pic>
        <p:nvPicPr>
          <p:cNvPr id="15" name="Picture 14" descr="HWJN7FCAS4SZGACAE8YTEICAKP3I3CCA3R3SVQCAORTB0VCAQY7FKXCA38PCQOCAK4RZ4PCA4C8DO4CAJQ8CFLCAZ75WDOCA2GJWISCAPFC0E3CAHQLS21CA70QPWXCAEZSYOICAQYRLB2CAS8PYE1CAIAG106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124200" y="2590800"/>
            <a:ext cx="914400" cy="1545465"/>
          </a:xfrm>
          <a:prstGeom prst="rect">
            <a:avLst/>
          </a:prstGeom>
        </p:spPr>
      </p:pic>
      <p:pic>
        <p:nvPicPr>
          <p:cNvPr id="16" name="Picture 15" descr="ZGDDJWCAFVKSNGCAW8W3D2CA6RRS7UCA7X4WC0CA6RUTCHCALGDSPWCAJGVCIPCA5ZY1SWCA66GD9SCA0DYYALCA12QG1UCAL77Z7LCAKVHL1XCAUPTGL8CAAIDW5ECASDVC90CA2GA6D4CAUD0XGXCAFLOAVU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4038600" y="1371600"/>
            <a:ext cx="1612053" cy="1219200"/>
          </a:xfrm>
          <a:prstGeom prst="rect">
            <a:avLst/>
          </a:prstGeom>
        </p:spPr>
      </p:pic>
      <p:pic>
        <p:nvPicPr>
          <p:cNvPr id="17" name="Picture 16" descr="MercurySpillKit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5410200" y="2362200"/>
            <a:ext cx="1981200" cy="198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843230"/>
            <a:ext cx="3429000" cy="360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09600" y="381000"/>
            <a:ext cx="7620000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TYPE 1 HAZARDOUS MATERIALS RESPONSE TEAM DEFINITIONS</a:t>
            </a:r>
            <a:endParaRPr lang="en-US" sz="4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3048000"/>
            <a:ext cx="4840014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3431 Haz Mat 7_6_05.JPG"/>
          <p:cNvPicPr>
            <a:picLocks noChangeAspect="1"/>
          </p:cNvPicPr>
          <p:nvPr/>
        </p:nvPicPr>
        <p:blipFill>
          <a:blip r:embed="rId2" cstate="print">
            <a:lum bright="4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Decontamination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r>
              <a:rPr lang="en-US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Known </a:t>
            </a:r>
            <a:r>
              <a:rPr lang="en-US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Contaminants Based on Local Risk </a:t>
            </a:r>
            <a:r>
              <a:rPr lang="en-US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Assessment;</a:t>
            </a:r>
          </a:p>
          <a:p>
            <a:r>
              <a:rPr lang="en-US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Unknown Contaminants;</a:t>
            </a:r>
          </a:p>
          <a:p>
            <a:r>
              <a:rPr lang="en-US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WMD </a:t>
            </a:r>
            <a:r>
              <a:rPr lang="en-US" dirty="0" err="1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Chem</a:t>
            </a:r>
            <a:r>
              <a:rPr lang="en-US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/Bio</a:t>
            </a:r>
            <a:endParaRPr lang="en-US" dirty="0"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r>
              <a:rPr lang="en-US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Must be self-sufficient to provide decontamination for members of their </a:t>
            </a:r>
            <a:r>
              <a:rPr lang="en-US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team.</a:t>
            </a:r>
          </a:p>
          <a:p>
            <a:r>
              <a:rPr lang="en-US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Capable </a:t>
            </a:r>
            <a:r>
              <a:rPr lang="en-US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of providing decontamination for known and unknown contaminants and WMD </a:t>
            </a:r>
            <a:r>
              <a:rPr lang="en-US" dirty="0" err="1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Chem</a:t>
            </a:r>
            <a:r>
              <a:rPr lang="en-US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/Bio.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9094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228600"/>
            <a:ext cx="1581150" cy="1905000"/>
          </a:xfrm>
          <a:prstGeom prst="rect">
            <a:avLst/>
          </a:prstGeom>
        </p:spPr>
      </p:pic>
      <p:pic>
        <p:nvPicPr>
          <p:cNvPr id="5" name="Picture 4" descr="90949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7400" y="0"/>
            <a:ext cx="847725" cy="1190625"/>
          </a:xfrm>
          <a:prstGeom prst="rect">
            <a:avLst/>
          </a:prstGeom>
        </p:spPr>
      </p:pic>
      <p:pic>
        <p:nvPicPr>
          <p:cNvPr id="6" name="Picture 5" descr="90949_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09800" y="1066800"/>
            <a:ext cx="838200" cy="1190625"/>
          </a:xfrm>
          <a:prstGeom prst="rect">
            <a:avLst/>
          </a:prstGeom>
        </p:spPr>
      </p:pic>
      <p:pic>
        <p:nvPicPr>
          <p:cNvPr id="7" name="Picture 6" descr="dcn_sys_grp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91200" y="685800"/>
            <a:ext cx="2857500" cy="2124075"/>
          </a:xfrm>
          <a:prstGeom prst="rect">
            <a:avLst/>
          </a:prstGeom>
        </p:spPr>
      </p:pic>
      <p:pic>
        <p:nvPicPr>
          <p:cNvPr id="8" name="Picture 7" descr="MVC0003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994400" y="3200400"/>
            <a:ext cx="3149600" cy="2362200"/>
          </a:xfrm>
          <a:prstGeom prst="rect">
            <a:avLst/>
          </a:prstGeom>
        </p:spPr>
      </p:pic>
      <p:pic>
        <p:nvPicPr>
          <p:cNvPr id="9" name="Picture 8" descr="MVC0002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4800" y="4495800"/>
            <a:ext cx="2768600" cy="2076450"/>
          </a:xfrm>
          <a:prstGeom prst="rect">
            <a:avLst/>
          </a:prstGeom>
        </p:spPr>
      </p:pic>
      <p:pic>
        <p:nvPicPr>
          <p:cNvPr id="10" name="Picture 9" descr="CX0FRACA2D32JVCAIZAH4UCAEHQ331CA2MKU9MCA8UQXUFCAAF1C15CADGYYWTCAY0AMJ6CAM0255ACASFNYJQCALPSD6NCADLC4FMCAO02PTVCARX5CRGCAMRMC5CCAIQ94X6CAB8HA9ICA4VQ9L2CAQ3HV1H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62000" y="2286000"/>
            <a:ext cx="2041322" cy="1738313"/>
          </a:xfrm>
          <a:prstGeom prst="rect">
            <a:avLst/>
          </a:prstGeom>
        </p:spPr>
      </p:pic>
      <p:pic>
        <p:nvPicPr>
          <p:cNvPr id="11" name="Picture 10" descr="5BVKYFCAH58P59CAHU55YICAUK8L81CAAVTNEPCAJY3X0GCAEUZJXRCA3G3WQHCA83I555CA46KU9HCACL1HCYCAYBCYX0CAFVZEIKCAROJ9UKCAEGB4QUCAQYZLQ8CAVYD4XJCA8ORESWCA20WA94CAH11KOQ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724400" y="4953000"/>
            <a:ext cx="2120356" cy="1795463"/>
          </a:xfrm>
          <a:prstGeom prst="rect">
            <a:avLst/>
          </a:prstGeom>
        </p:spPr>
      </p:pic>
      <p:pic>
        <p:nvPicPr>
          <p:cNvPr id="12" name="Picture 11" descr="8QSPIACA2UP3EKCA0XBNGTCAXZR8JFCABHET4BCAESY98FCA3EO3BQCARU0G1VCAH7AR40CA0QXLDOCA0L4H5XCAVAJIPYCA3XIFAFCAU8G4SQCACFYSN2CASRN2B7CAGU8R9GCA0BW9W8CAB45018CAMDWKLW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581400" y="228600"/>
            <a:ext cx="2033588" cy="2261654"/>
          </a:xfrm>
          <a:prstGeom prst="rect">
            <a:avLst/>
          </a:prstGeom>
        </p:spPr>
      </p:pic>
      <p:pic>
        <p:nvPicPr>
          <p:cNvPr id="13" name="Picture 12" descr="AJ8YTFCAJ8E3Z1CA8WLB4HCA5FUBYYCA9X50G3CA3MBINWCAZ0L4UXCA2CX72XCAO0268FCA70XEVQCAVEH0XLCAXY2G0BCA37YY1KCA22IWASCA20JCTKCAPZ735VCAWOD5LLCAYON3U4CAHF1EEDCAVEPR75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124200" y="2743200"/>
            <a:ext cx="1861705" cy="2457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SCN0016.JPG"/>
          <p:cNvPicPr>
            <a:picLocks noChangeAspect="1"/>
          </p:cNvPicPr>
          <p:nvPr/>
        </p:nvPicPr>
        <p:blipFill>
          <a:blip r:embed="rId2" cstate="print">
            <a:lum bright="4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Communications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In-Suit;</a:t>
            </a:r>
          </a:p>
          <a:p>
            <a:r>
              <a:rPr lang="en-US" dirty="0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Wireless Voice;</a:t>
            </a:r>
          </a:p>
          <a:p>
            <a:r>
              <a:rPr lang="en-US" dirty="0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Wireless Data;</a:t>
            </a:r>
          </a:p>
          <a:p>
            <a:r>
              <a:rPr lang="en-US" dirty="0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Secure Communications</a:t>
            </a:r>
            <a:endParaRPr lang="en-US" dirty="0"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  <a:p>
            <a:r>
              <a:rPr lang="en-US" dirty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Personnel utilizing CPC are able to communicate appropriately and safely with one another and their team </a:t>
            </a:r>
            <a:r>
              <a:rPr lang="en-US" dirty="0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leaders.</a:t>
            </a:r>
          </a:p>
          <a:p>
            <a:r>
              <a:rPr lang="en-US" dirty="0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Communications </a:t>
            </a:r>
            <a:r>
              <a:rPr lang="en-US" dirty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with State </a:t>
            </a:r>
            <a:r>
              <a:rPr lang="en-US" dirty="0" err="1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Comm</a:t>
            </a:r>
            <a:r>
              <a:rPr lang="en-US" dirty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from the field are also </a:t>
            </a:r>
            <a:r>
              <a:rPr lang="en-US" dirty="0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included.</a:t>
            </a:r>
          </a:p>
          <a:p>
            <a:r>
              <a:rPr lang="en-US" dirty="0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New </a:t>
            </a:r>
            <a:r>
              <a:rPr lang="en-US" dirty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technology, including satellite, communications are being studied and may soon be deployed by some teams.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6EVPP0CAV6I4M3CAXK0ISXCAOK3TGOCABW2VQKCA7N6IU2CAQWDA9ZCAKHC6L6CAO02MBZCABHUI0VCAQFS2XOCA1D22Z5CAM2PW39CAE5B4GSCAJX17OGCAMG15QBCA33PDYJCAV30X2WCAH25IYQCAVRCNY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228600"/>
            <a:ext cx="1847850" cy="1847850"/>
          </a:xfrm>
          <a:prstGeom prst="rect">
            <a:avLst/>
          </a:prstGeom>
        </p:spPr>
      </p:pic>
      <p:pic>
        <p:nvPicPr>
          <p:cNvPr id="5" name="Picture 4" descr="TBP3XGCAYL7030CA59YLGTCA0MSCQRCA9W5BHACA9JRAXICASUB9I1CARNT1QRCAR02DJ7CASRFNOTCAHOPYBACAESWTNJCAV00A12CAD56OOZCA5RZXLICAO4SJXVCANMS0H2CAA5428GCAUAH4MMCARQUZ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10400" y="304800"/>
            <a:ext cx="1563414" cy="1619250"/>
          </a:xfrm>
          <a:prstGeom prst="rect">
            <a:avLst/>
          </a:prstGeom>
        </p:spPr>
      </p:pic>
      <p:pic>
        <p:nvPicPr>
          <p:cNvPr id="6" name="Picture 5" descr="YHMUF3CA3OED4BCAMVC7Q2CADURSO4CA4YCNTQCAN5GNONCA5XT207CAT2WW6MCAMGPVPKCA2HSOVXCALNQBGGCAW2KUMPCAY7S710CAFFL6I4CAYDEL0GCAMAHPEMCA11PAQCCAGBGNARCA2ZAZ3SCAVL7O4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" y="2743200"/>
            <a:ext cx="2718921" cy="2390775"/>
          </a:xfrm>
          <a:prstGeom prst="rect">
            <a:avLst/>
          </a:prstGeom>
        </p:spPr>
      </p:pic>
      <p:pic>
        <p:nvPicPr>
          <p:cNvPr id="7" name="Picture 6" descr="QYORXHCAND8AK1CAUU9QMYCARHQRTHCA5A2SMDCAP44EQ2CAGHL1JNCA8GI5DYCAXXJ6A6CAU66LHKCA0AIOPUCA04603NCAZ5PSHSCAVBZKFKCAKS9HGWCABN5IOKCA4BTZNECAF4GWFPCAGVLNS1CAM5YCS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14800" y="381000"/>
            <a:ext cx="2061105" cy="2538413"/>
          </a:xfrm>
          <a:prstGeom prst="rect">
            <a:avLst/>
          </a:prstGeom>
        </p:spPr>
      </p:pic>
      <p:pic>
        <p:nvPicPr>
          <p:cNvPr id="8" name="Picture 7" descr="G3LYLKCA0FSW2ZCAKUD619CA7Z6HKYCA8MVP1HCAKQ48PUCAHD1AW7CASYE0F9CAC6HZEMCA8ORZ42CAFDYQ4UCA0IYKGBCADPTZ04CA41F8ZTCAQJABYICAL9J2TVCANZKBMRCABF8BZWCA344L7FCA8TZPK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53200" y="2590800"/>
            <a:ext cx="2514600" cy="2514600"/>
          </a:xfrm>
          <a:prstGeom prst="rect">
            <a:avLst/>
          </a:prstGeom>
        </p:spPr>
      </p:pic>
      <p:pic>
        <p:nvPicPr>
          <p:cNvPr id="9" name="Picture 8" descr="EmrgncyRadio2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95600" y="4038600"/>
            <a:ext cx="3562350" cy="2162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SC00376.JPG"/>
          <p:cNvPicPr>
            <a:picLocks noChangeAspect="1"/>
          </p:cNvPicPr>
          <p:nvPr/>
        </p:nvPicPr>
        <p:blipFill>
          <a:blip r:embed="rId2" cstate="print">
            <a:lum bright="4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Personnel Staffing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minimum of 5 </a:t>
            </a:r>
            <a:r>
              <a:rPr lang="en-US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personnel</a:t>
            </a:r>
          </a:p>
          <a:p>
            <a:r>
              <a:rPr lang="en-US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29 CFR 1910.120 – section Q</a:t>
            </a:r>
            <a:endParaRPr lang="en-US" dirty="0" smtClean="0"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  <a:p>
            <a:pPr lvl="1"/>
            <a:r>
              <a:rPr lang="en-US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Buddy system</a:t>
            </a:r>
          </a:p>
          <a:p>
            <a:pPr lvl="1"/>
            <a:r>
              <a:rPr lang="en-US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Back up</a:t>
            </a:r>
          </a:p>
          <a:p>
            <a:pPr lvl="1"/>
            <a:r>
              <a:rPr lang="en-US" dirty="0" err="1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Decon</a:t>
            </a:r>
            <a:endParaRPr lang="en-US" dirty="0" smtClean="0"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  <a:p>
            <a:pPr lvl="1"/>
            <a:r>
              <a:rPr lang="en-US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Safety</a:t>
            </a:r>
          </a:p>
          <a:p>
            <a:pPr lvl="1"/>
            <a:r>
              <a:rPr lang="en-US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Incident Commander</a:t>
            </a:r>
            <a:endParaRPr lang="en-US" dirty="0"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533400" y="304800"/>
            <a:ext cx="716093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Regional </a:t>
            </a:r>
            <a:r>
              <a:rPr kumimoji="0" lang="en-US" sz="3600" b="1" i="0" u="none" strike="noStrik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Haz</a:t>
            </a:r>
            <a:r>
              <a:rPr kumimoji="0" lang="en-US" sz="36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 Mat Team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Response Configuration Guide</a:t>
            </a:r>
            <a:endParaRPr kumimoji="0" lang="en-US" sz="3600" b="1" i="0" u="none" strike="noStrike" spc="50" normalizeH="0" baseline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</a:endParaRPr>
          </a:p>
        </p:txBody>
      </p:sp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0" y="1710637"/>
          <a:ext cx="9144000" cy="5147363"/>
        </p:xfrm>
        <a:graphic>
          <a:graphicData uri="http://schemas.openxmlformats.org/drawingml/2006/table">
            <a:tbl>
              <a:tblPr/>
              <a:tblGrid>
                <a:gridCol w="1486585"/>
                <a:gridCol w="1995418"/>
                <a:gridCol w="2494272"/>
                <a:gridCol w="3167725"/>
              </a:tblGrid>
              <a:tr h="4572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>
                            <a:glow rad="63500">
                              <a:schemeClr val="accent2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Arial"/>
                          <a:ea typeface="Times New Roman"/>
                        </a:rPr>
                        <a:t>RRT Configuration</a:t>
                      </a:r>
                      <a:endParaRPr lang="en-US" sz="1400" dirty="0">
                        <a:effectLst>
                          <a:glow rad="63500">
                            <a:schemeClr val="accent2">
                              <a:satMod val="175000"/>
                              <a:alpha val="40000"/>
                            </a:schemeClr>
                          </a:glow>
                        </a:effectLst>
                        <a:latin typeface="Arial"/>
                        <a:ea typeface="Times New Roman"/>
                      </a:endParaRPr>
                    </a:p>
                  </a:txBody>
                  <a:tcPr marL="59879" marR="59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>
                            <a:glow rad="63500">
                              <a:schemeClr val="accent2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Arial"/>
                          <a:ea typeface="Times New Roman"/>
                        </a:rPr>
                        <a:t>Basic</a:t>
                      </a:r>
                      <a:endParaRPr lang="en-US" sz="1600" dirty="0">
                        <a:effectLst>
                          <a:glow rad="63500">
                            <a:schemeClr val="accent2">
                              <a:satMod val="175000"/>
                              <a:alpha val="40000"/>
                            </a:schemeClr>
                          </a:glow>
                        </a:effectLst>
                        <a:latin typeface="Arial"/>
                        <a:ea typeface="Times New Roman"/>
                      </a:endParaRPr>
                    </a:p>
                  </a:txBody>
                  <a:tcPr marL="59879" marR="59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>
                            <a:glow rad="63500">
                              <a:schemeClr val="accent2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Arial"/>
                          <a:ea typeface="Times New Roman"/>
                        </a:rPr>
                        <a:t>Full</a:t>
                      </a:r>
                      <a:endParaRPr lang="en-US" sz="1600" dirty="0">
                        <a:effectLst>
                          <a:glow rad="63500">
                            <a:schemeClr val="accent2">
                              <a:satMod val="175000"/>
                              <a:alpha val="40000"/>
                            </a:schemeClr>
                          </a:glow>
                        </a:effectLst>
                        <a:latin typeface="Arial"/>
                        <a:ea typeface="Times New Roman"/>
                      </a:endParaRPr>
                    </a:p>
                  </a:txBody>
                  <a:tcPr marL="59879" marR="59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>
                            <a:glow rad="63500">
                              <a:schemeClr val="accent2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Arial"/>
                          <a:ea typeface="Times New Roman"/>
                        </a:rPr>
                        <a:t>Multi-Team</a:t>
                      </a:r>
                      <a:endParaRPr lang="en-US" sz="1600" dirty="0">
                        <a:effectLst>
                          <a:glow rad="63500">
                            <a:schemeClr val="accent2">
                              <a:satMod val="175000"/>
                              <a:alpha val="40000"/>
                            </a:schemeClr>
                          </a:glow>
                        </a:effectLst>
                        <a:latin typeface="Arial"/>
                        <a:ea typeface="Times New Roman"/>
                      </a:endParaRPr>
                    </a:p>
                  </a:txBody>
                  <a:tcPr marL="59879" marR="59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9016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cap="none" spc="50" dirty="0">
                          <a:ln w="12700" cmpd="sng">
                            <a:solidFill>
                              <a:schemeClr val="accent6">
                                <a:satMod val="120000"/>
                                <a:shade val="80000"/>
                              </a:schemeClr>
                            </a:solidFill>
                            <a:prstDash val="solid"/>
                          </a:ln>
                          <a:solidFill>
                            <a:schemeClr val="accent6">
                              <a:tint val="1000"/>
                            </a:schemeClr>
                          </a:solidFill>
                          <a:effectLst>
                            <a:glow rad="53100">
                              <a:schemeClr val="accent6">
                                <a:satMod val="180000"/>
                                <a:alpha val="30000"/>
                              </a:schemeClr>
                            </a:glow>
                          </a:effectLst>
                          <a:latin typeface="Arial"/>
                          <a:ea typeface="Times New Roman"/>
                        </a:rPr>
                        <a:t>Initial Assignment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cap="none" spc="50" dirty="0">
                          <a:ln w="12700" cmpd="sng">
                            <a:solidFill>
                              <a:schemeClr val="accent6">
                                <a:satMod val="120000"/>
                                <a:shade val="80000"/>
                              </a:schemeClr>
                            </a:solidFill>
                            <a:prstDash val="solid"/>
                          </a:ln>
                          <a:solidFill>
                            <a:schemeClr val="accent6">
                              <a:tint val="1000"/>
                            </a:schemeClr>
                          </a:solidFill>
                          <a:effectLst>
                            <a:glow rad="53100">
                              <a:schemeClr val="accent6">
                                <a:satMod val="180000"/>
                                <a:alpha val="30000"/>
                              </a:schemeClr>
                            </a:glow>
                          </a:effectLst>
                          <a:latin typeface="Arial"/>
                          <a:ea typeface="Times New Roman"/>
                        </a:rPr>
                        <a:t>(May be augmented by local resources)</a:t>
                      </a:r>
                    </a:p>
                  </a:txBody>
                  <a:tcPr marL="59879" marR="59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fontAlgn="base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*"/>
                      </a:pPr>
                      <a:r>
                        <a:rPr lang="en-US" sz="1600" b="1" cap="none" spc="0" dirty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Arial"/>
                          <a:ea typeface="Times New Roman"/>
                        </a:rPr>
                        <a:t>HM Group Sup/Safety Officer (1-2)</a:t>
                      </a:r>
                    </a:p>
                    <a:p>
                      <a:pPr marL="342900" marR="0" lvl="0" indent="-342900" fontAlgn="base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*"/>
                      </a:pPr>
                      <a:r>
                        <a:rPr lang="en-US" sz="1600" b="1" cap="none" spc="0" dirty="0" err="1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Arial"/>
                          <a:ea typeface="Times New Roman"/>
                        </a:rPr>
                        <a:t>Decon</a:t>
                      </a:r>
                      <a:r>
                        <a:rPr lang="en-US" sz="1600" b="1" cap="none" spc="0" dirty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Arial"/>
                          <a:ea typeface="Times New Roman"/>
                        </a:rPr>
                        <a:t> (2)</a:t>
                      </a:r>
                    </a:p>
                    <a:p>
                      <a:pPr marL="342900" marR="0" lvl="0" indent="-342900" fontAlgn="base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*"/>
                      </a:pPr>
                      <a:r>
                        <a:rPr lang="en-US" sz="1600" b="1" cap="none" spc="0" dirty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Arial"/>
                          <a:ea typeface="Times New Roman"/>
                        </a:rPr>
                        <a:t>Entry (2)</a:t>
                      </a:r>
                    </a:p>
                    <a:p>
                      <a:pPr marL="0" marR="0" fontAlgn="base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cap="none" spc="0" dirty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Arial"/>
                          <a:ea typeface="Times New Roman"/>
                        </a:rPr>
                        <a:t>Local resource as required:</a:t>
                      </a:r>
                    </a:p>
                    <a:p>
                      <a:pPr marL="342900" marR="0" lvl="0" indent="-342900" fontAlgn="base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*"/>
                      </a:pPr>
                      <a:r>
                        <a:rPr lang="en-US" sz="1600" b="1" cap="none" spc="0" dirty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Arial"/>
                          <a:ea typeface="Times New Roman"/>
                        </a:rPr>
                        <a:t>Local FD engine co.</a:t>
                      </a:r>
                    </a:p>
                    <a:p>
                      <a:pPr marL="342900" marR="0" lvl="0" indent="-342900" fontAlgn="base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*"/>
                      </a:pPr>
                      <a:r>
                        <a:rPr lang="en-US" sz="1600" b="1" cap="none" spc="0" dirty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Arial"/>
                          <a:ea typeface="Times New Roman"/>
                        </a:rPr>
                        <a:t>Local EMS w/transport</a:t>
                      </a:r>
                    </a:p>
                    <a:p>
                      <a:pPr marL="342900" marR="0" lvl="0" indent="-342900" fontAlgn="base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*"/>
                      </a:pPr>
                      <a:r>
                        <a:rPr lang="en-US" sz="1600" b="1" cap="none" spc="0" dirty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Arial"/>
                          <a:ea typeface="Times New Roman"/>
                        </a:rPr>
                        <a:t>Local Law Enforcement </a:t>
                      </a:r>
                    </a:p>
                    <a:p>
                      <a:pPr marL="342900" marR="0" lvl="0" indent="-342900" fontAlgn="base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*"/>
                      </a:pPr>
                      <a:r>
                        <a:rPr lang="en-US" sz="1600" b="1" cap="none" spc="0" dirty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Arial"/>
                          <a:ea typeface="Times New Roman"/>
                        </a:rPr>
                        <a:t>Special resources (EOD, CST, etc.)</a:t>
                      </a:r>
                    </a:p>
                  </a:txBody>
                  <a:tcPr marL="59879" marR="59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fontAlgn="base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*"/>
                      </a:pPr>
                      <a:r>
                        <a:rPr lang="en-US" sz="1600" b="1" cap="all" spc="0" dirty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Arial"/>
                          <a:ea typeface="Times New Roman"/>
                        </a:rPr>
                        <a:t>HM Group Sup (1)</a:t>
                      </a:r>
                    </a:p>
                    <a:p>
                      <a:pPr marL="342900" marR="0" lvl="0" indent="-342900" fontAlgn="base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*"/>
                      </a:pPr>
                      <a:r>
                        <a:rPr lang="en-US" sz="1600" b="1" cap="all" spc="0" dirty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Arial"/>
                          <a:ea typeface="Times New Roman"/>
                        </a:rPr>
                        <a:t>HM Safety Officer (1)</a:t>
                      </a:r>
                    </a:p>
                    <a:p>
                      <a:pPr marL="342900" marR="0" lvl="0" indent="-342900" fontAlgn="base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*"/>
                      </a:pPr>
                      <a:r>
                        <a:rPr lang="en-US" sz="1600" b="1" cap="all" spc="0" dirty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Arial"/>
                          <a:ea typeface="Times New Roman"/>
                        </a:rPr>
                        <a:t>Entry (2)</a:t>
                      </a:r>
                    </a:p>
                    <a:p>
                      <a:pPr marL="342900" marR="0" lvl="0" indent="-342900" fontAlgn="base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*"/>
                      </a:pPr>
                      <a:r>
                        <a:rPr lang="en-US" sz="1600" b="1" cap="all" spc="0" dirty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Arial"/>
                          <a:ea typeface="Times New Roman"/>
                        </a:rPr>
                        <a:t>Back Up (2)</a:t>
                      </a:r>
                    </a:p>
                    <a:p>
                      <a:pPr marL="342900" marR="0" lvl="0" indent="-342900" fontAlgn="base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*"/>
                      </a:pPr>
                      <a:r>
                        <a:rPr lang="en-US" sz="1600" b="1" cap="all" spc="0" dirty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Arial"/>
                          <a:ea typeface="Times New Roman"/>
                        </a:rPr>
                        <a:t>Science/Analysis (1-2)</a:t>
                      </a:r>
                    </a:p>
                    <a:p>
                      <a:pPr marL="342900" marR="0" lvl="0" indent="-342900" fontAlgn="base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*"/>
                      </a:pPr>
                      <a:r>
                        <a:rPr lang="en-US" sz="1600" b="1" cap="all" spc="0" dirty="0" err="1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Arial"/>
                          <a:ea typeface="Times New Roman"/>
                        </a:rPr>
                        <a:t>Decon</a:t>
                      </a:r>
                      <a:r>
                        <a:rPr lang="en-US" sz="1600" b="1" cap="all" spc="0" dirty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Arial"/>
                          <a:ea typeface="Times New Roman"/>
                        </a:rPr>
                        <a:t> (2)</a:t>
                      </a:r>
                    </a:p>
                    <a:p>
                      <a:pPr marL="342900" marR="0" lvl="0" indent="-342900" fontAlgn="base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*"/>
                      </a:pPr>
                      <a:r>
                        <a:rPr lang="en-US" sz="1600" b="1" cap="all" spc="0" dirty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Arial"/>
                          <a:ea typeface="Times New Roman"/>
                        </a:rPr>
                        <a:t>Special resources (EOD, CST, etc.)</a:t>
                      </a:r>
                    </a:p>
                    <a:p>
                      <a:pPr marL="0" marR="0" fontAlgn="base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cap="all" spc="0" dirty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Arial"/>
                          <a:ea typeface="Times New Roman"/>
                        </a:rPr>
                        <a:t> </a:t>
                      </a:r>
                    </a:p>
                    <a:p>
                      <a:pPr marL="0" marR="0" fontAlgn="base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cap="all" spc="0" dirty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Arial"/>
                          <a:ea typeface="Times New Roman"/>
                        </a:rPr>
                        <a:t>Local resource as required:</a:t>
                      </a:r>
                    </a:p>
                    <a:p>
                      <a:pPr marL="342900" marR="0" lvl="0" indent="-342900" fontAlgn="base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*"/>
                      </a:pPr>
                      <a:r>
                        <a:rPr lang="en-US" sz="1600" b="1" cap="all" spc="0" dirty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Arial"/>
                          <a:ea typeface="Times New Roman"/>
                        </a:rPr>
                        <a:t>Local FD </a:t>
                      </a:r>
                    </a:p>
                    <a:p>
                      <a:pPr marL="342900" marR="0" lvl="0" indent="-342900" fontAlgn="base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*"/>
                      </a:pPr>
                      <a:r>
                        <a:rPr lang="en-US" sz="1600" b="1" cap="all" spc="0" dirty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Arial"/>
                          <a:ea typeface="Times New Roman"/>
                        </a:rPr>
                        <a:t>Local w/transport</a:t>
                      </a:r>
                    </a:p>
                    <a:p>
                      <a:pPr marL="342900" marR="0" lvl="0" indent="-342900" fontAlgn="base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*"/>
                      </a:pPr>
                      <a:r>
                        <a:rPr lang="en-US" sz="1600" b="1" cap="all" spc="0" dirty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Arial"/>
                          <a:ea typeface="Times New Roman"/>
                        </a:rPr>
                        <a:t>Local Law Enforcement</a:t>
                      </a:r>
                    </a:p>
                  </a:txBody>
                  <a:tcPr marL="59879" marR="59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fontAlgn="base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*"/>
                      </a:pPr>
                      <a:r>
                        <a:rPr lang="en-US" sz="1600" b="1" cap="none" spc="0" dirty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  <a:latin typeface="Arial"/>
                          <a:ea typeface="Times New Roman"/>
                        </a:rPr>
                        <a:t>Full RRT response (2 +)</a:t>
                      </a:r>
                    </a:p>
                    <a:p>
                      <a:pPr marL="342900" marR="0" lvl="0" indent="-342900" fontAlgn="base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*"/>
                      </a:pPr>
                      <a:r>
                        <a:rPr lang="en-US" sz="1600" b="1" cap="none" spc="0" dirty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  <a:latin typeface="Arial"/>
                          <a:ea typeface="Times New Roman"/>
                        </a:rPr>
                        <a:t>Mass Casualty </a:t>
                      </a:r>
                      <a:r>
                        <a:rPr lang="en-US" sz="1600" b="1" cap="none" spc="0" dirty="0" err="1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  <a:latin typeface="Arial"/>
                          <a:ea typeface="Times New Roman"/>
                        </a:rPr>
                        <a:t>Decon</a:t>
                      </a:r>
                      <a:r>
                        <a:rPr lang="en-US" sz="1600" b="1" cap="none" spc="0" dirty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  <a:latin typeface="Arial"/>
                          <a:ea typeface="Times New Roman"/>
                        </a:rPr>
                        <a:t> Team (1-2 +)</a:t>
                      </a:r>
                    </a:p>
                    <a:p>
                      <a:pPr marL="342900" marR="0" lvl="0" indent="-342900" fontAlgn="base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*"/>
                      </a:pPr>
                      <a:r>
                        <a:rPr lang="en-US" sz="1600" b="1" cap="none" spc="0" dirty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  <a:latin typeface="Arial"/>
                          <a:ea typeface="Times New Roman"/>
                        </a:rPr>
                        <a:t>101</a:t>
                      </a:r>
                      <a:r>
                        <a:rPr lang="en-US" sz="1600" b="1" cap="none" spc="0" baseline="30000" dirty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  <a:latin typeface="Arial"/>
                          <a:ea typeface="Times New Roman"/>
                        </a:rPr>
                        <a:t>st</a:t>
                      </a:r>
                      <a:r>
                        <a:rPr lang="en-US" sz="1600" b="1" cap="none" spc="0" dirty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  <a:latin typeface="Arial"/>
                          <a:ea typeface="Times New Roman"/>
                        </a:rPr>
                        <a:t> CST</a:t>
                      </a:r>
                    </a:p>
                    <a:p>
                      <a:pPr marL="342900" marR="0" lvl="0" indent="-342900" fontAlgn="base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*"/>
                      </a:pPr>
                      <a:r>
                        <a:rPr lang="en-US" sz="1600" b="1" cap="none" spc="0" dirty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  <a:latin typeface="Arial"/>
                          <a:ea typeface="Times New Roman"/>
                        </a:rPr>
                        <a:t>Other State and Federal Resources</a:t>
                      </a:r>
                    </a:p>
                    <a:p>
                      <a:pPr marL="0" marR="0" fontAlgn="base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cap="none" spc="0" dirty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  <a:latin typeface="Arial"/>
                          <a:ea typeface="Times New Roman"/>
                        </a:rPr>
                        <a:t>Local resources as required:</a:t>
                      </a:r>
                    </a:p>
                    <a:p>
                      <a:pPr marL="342900" marR="0" lvl="0" indent="-342900" fontAlgn="base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*"/>
                      </a:pPr>
                      <a:r>
                        <a:rPr lang="en-US" sz="1600" b="1" cap="none" spc="0" dirty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  <a:latin typeface="Arial"/>
                          <a:ea typeface="Times New Roman"/>
                        </a:rPr>
                        <a:t>Activate and Emergency Plan</a:t>
                      </a:r>
                    </a:p>
                  </a:txBody>
                  <a:tcPr marL="59879" marR="59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SC00388.JPG"/>
          <p:cNvPicPr>
            <a:picLocks noChangeAspect="1"/>
          </p:cNvPicPr>
          <p:nvPr/>
        </p:nvPicPr>
        <p:blipFill>
          <a:blip r:embed="rId2" cstate="print">
            <a:lum bright="4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Personnel Training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All personnel must be trained to the minimum response standards in accordance with the most current editions of NFPA Standard # 471, “Recommended Practice for Responding to Hazardous Materials Incidents</a:t>
            </a:r>
            <a:r>
              <a:rPr lang="en-US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,”</a:t>
            </a:r>
          </a:p>
          <a:p>
            <a:r>
              <a:rPr lang="en-US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NFPA </a:t>
            </a:r>
            <a:r>
              <a:rPr lang="en-US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Standard # 472, “Standard for Professional Competence of Responders to Hazardous Materials Incidents</a:t>
            </a:r>
            <a:r>
              <a:rPr lang="en-US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,”</a:t>
            </a:r>
          </a:p>
          <a:p>
            <a:r>
              <a:rPr lang="en-US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and </a:t>
            </a:r>
            <a:r>
              <a:rPr lang="en-US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NFPA Standard # 473, “Standard for Competencies for EMS Personnel Responding to Hazardous Materials Incidents,” as is appropriate for the specific team type.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RT Logo Blank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86200" y="1905000"/>
            <a:ext cx="1876362" cy="3274783"/>
          </a:xfrm>
          <a:prstGeom prst="rect">
            <a:avLst/>
          </a:prstGeom>
        </p:spPr>
      </p:pic>
      <p:pic>
        <p:nvPicPr>
          <p:cNvPr id="6" name="Picture 5" descr="AP1PFACACSNSRHCABKSO2RCA29FC2ECACJBTEBCA2WZ1IZCAKHJR2ACAK3SSYUCA5B03YICA66RP20CANBS66PCAX00UIFCAANG3PCCAV2LPH5CA2SR3MNCAJC07NGCA5T9181CAUAY3SPCA20OJWICAUTWB6Q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799" y="381000"/>
            <a:ext cx="1844431" cy="1828800"/>
          </a:xfrm>
          <a:prstGeom prst="rect">
            <a:avLst/>
          </a:prstGeom>
        </p:spPr>
      </p:pic>
      <p:pic>
        <p:nvPicPr>
          <p:cNvPr id="7" name="Picture 6" descr="6YCH8DCAX3W8UGCABTRQ2BCAXT2G81CA5IFF0SCASYWBKTCAX1C8FVCAI1BD05CA5CWZ9UCA1OFRKMCADTUFW9CAWWXBISCARBNTJACAT1Y1W6CAWBG0EVCA40WJ9DCAVHHU7TCANFBKMXCAKXCQ3CCAFD907Z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76800" y="304800"/>
            <a:ext cx="4133850" cy="1181100"/>
          </a:xfrm>
          <a:prstGeom prst="rect">
            <a:avLst/>
          </a:prstGeom>
        </p:spPr>
      </p:pic>
      <p:pic>
        <p:nvPicPr>
          <p:cNvPr id="8" name="Picture 7" descr="IBH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410450" y="5124450"/>
            <a:ext cx="1733550" cy="1733550"/>
          </a:xfrm>
          <a:prstGeom prst="rect">
            <a:avLst/>
          </a:prstGeom>
        </p:spPr>
      </p:pic>
      <p:pic>
        <p:nvPicPr>
          <p:cNvPr id="9" name="Picture 8" descr="QYJ89ICAASJUF6CAB42JRVCAF5HOG9CAU98UVACAIOA4PDCAHQ8K4NCADTIYLKCAFWPNAVCAJ1P64HCAAM8F26CAOKVOEGCAKMSKCLCAPWXVGMCA1TH2DOCATUM4YLCAJ4DD2HCAQEDO98CAQFMM5QCA89019Q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4800" y="4648200"/>
            <a:ext cx="1990725" cy="19907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267200" y="42672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RRTs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Bent Arrow 10"/>
          <p:cNvSpPr/>
          <p:nvPr/>
        </p:nvSpPr>
        <p:spPr>
          <a:xfrm rot="10800000">
            <a:off x="6400800" y="1600200"/>
            <a:ext cx="762000" cy="121920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Bent Arrow 11"/>
          <p:cNvSpPr/>
          <p:nvPr/>
        </p:nvSpPr>
        <p:spPr>
          <a:xfrm flipV="1">
            <a:off x="1447800" y="2286000"/>
            <a:ext cx="990600" cy="152400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Bent Arrow 14"/>
          <p:cNvSpPr/>
          <p:nvPr/>
        </p:nvSpPr>
        <p:spPr>
          <a:xfrm rot="5400000" flipH="1">
            <a:off x="3143250" y="4857750"/>
            <a:ext cx="1219200" cy="209550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Bent Arrow 15"/>
          <p:cNvSpPr/>
          <p:nvPr/>
        </p:nvSpPr>
        <p:spPr>
          <a:xfrm flipH="1">
            <a:off x="6172200" y="4114800"/>
            <a:ext cx="1524000" cy="83820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ldwell Haz Mat truck 1.jpg"/>
          <p:cNvPicPr>
            <a:picLocks noChangeAspect="1"/>
          </p:cNvPicPr>
          <p:nvPr/>
        </p:nvPicPr>
        <p:blipFill>
          <a:blip r:embed="rId2" cstate="print">
            <a:lum bright="4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Sustainability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Capability to perform a minimum of three (3) Entries in a 24-hour </a:t>
            </a:r>
            <a:r>
              <a:rPr lang="en-US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Period</a:t>
            </a:r>
          </a:p>
          <a:p>
            <a:r>
              <a:rPr lang="en-US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Multiple Team Response</a:t>
            </a:r>
          </a:p>
          <a:p>
            <a:r>
              <a:rPr lang="en-US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Grants:</a:t>
            </a:r>
          </a:p>
          <a:p>
            <a:pPr lvl="1"/>
            <a:r>
              <a:rPr lang="en-US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HSGP</a:t>
            </a:r>
          </a:p>
          <a:p>
            <a:pPr lvl="1"/>
            <a:r>
              <a:rPr lang="en-US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DOT</a:t>
            </a:r>
          </a:p>
          <a:p>
            <a:r>
              <a:rPr lang="en-US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Personnel turnover</a:t>
            </a:r>
            <a:endParaRPr lang="en-US" dirty="0"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SP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7400" y="33759"/>
            <a:ext cx="5054203" cy="6824241"/>
          </a:xfrm>
          <a:prstGeom prst="rect">
            <a:avLst/>
          </a:prstGeom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4267200" y="609600"/>
            <a:ext cx="28194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105400" y="1143000"/>
            <a:ext cx="1143000" cy="160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981200" y="0"/>
            <a:ext cx="1524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057400" y="0"/>
            <a:ext cx="5105400" cy="76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04800" y="228600"/>
            <a:ext cx="2057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Arial" pitchFamily="34" charset="0"/>
                <a:cs typeface="Arial" pitchFamily="34" charset="0"/>
              </a:rPr>
              <a:t>Region 1 – RRT1, RBS, ICSAR1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1000" y="228600"/>
            <a:ext cx="1905000" cy="228600"/>
          </a:xfrm>
          <a:prstGeom prst="rect">
            <a:avLst/>
          </a:prstGeom>
          <a:noFill/>
          <a:ln w="12700"/>
          <a:scene3d>
            <a:camera prst="obliqueTop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 rot="16200000" flipH="1">
            <a:off x="1981200" y="533400"/>
            <a:ext cx="990600" cy="8382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57200" y="1295400"/>
            <a:ext cx="1752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Arial" pitchFamily="34" charset="0"/>
                <a:cs typeface="Arial" pitchFamily="34" charset="0"/>
              </a:rPr>
              <a:t>Region 2 – RRT2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33400" y="1295400"/>
            <a:ext cx="1066800" cy="228600"/>
          </a:xfrm>
          <a:prstGeom prst="rect">
            <a:avLst/>
          </a:prstGeom>
          <a:noFill/>
          <a:ln w="12700"/>
          <a:scene3d>
            <a:camera prst="obliqueTop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1447800" y="1524000"/>
            <a:ext cx="1219200" cy="10668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09600" y="3200400"/>
            <a:ext cx="1600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Arial" pitchFamily="34" charset="0"/>
                <a:cs typeface="Arial" pitchFamily="34" charset="0"/>
              </a:rPr>
              <a:t>Region 3 – RRT3, RBS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85800" y="3200400"/>
            <a:ext cx="1447800" cy="228600"/>
          </a:xfrm>
          <a:prstGeom prst="rect">
            <a:avLst/>
          </a:prstGeom>
          <a:noFill/>
          <a:ln w="12700"/>
          <a:scene3d>
            <a:camera prst="obliqueTop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/>
          <p:cNvCxnSpPr/>
          <p:nvPr/>
        </p:nvCxnSpPr>
        <p:spPr>
          <a:xfrm rot="16200000" flipH="1">
            <a:off x="1600200" y="3733800"/>
            <a:ext cx="1524000" cy="9144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04800" y="6096000"/>
            <a:ext cx="2133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Arial" pitchFamily="34" charset="0"/>
                <a:cs typeface="Arial" pitchFamily="34" charset="0"/>
              </a:rPr>
              <a:t>Region 4 – RRT4, RBS, ICSAR 2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81000" y="6096000"/>
            <a:ext cx="1981200" cy="228600"/>
          </a:xfrm>
          <a:prstGeom prst="rect">
            <a:avLst/>
          </a:prstGeom>
          <a:noFill/>
          <a:ln w="12700"/>
          <a:scene3d>
            <a:camera prst="obliqueTop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Arrow Connector 25"/>
          <p:cNvCxnSpPr/>
          <p:nvPr/>
        </p:nvCxnSpPr>
        <p:spPr>
          <a:xfrm rot="5400000" flipH="1" flipV="1">
            <a:off x="2133600" y="5105400"/>
            <a:ext cx="990600" cy="9906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800600" y="6477000"/>
            <a:ext cx="1828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Arial" pitchFamily="34" charset="0"/>
                <a:cs typeface="Arial" pitchFamily="34" charset="0"/>
              </a:rPr>
              <a:t>Region 5 – RRT5, RBS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876800" y="6477000"/>
            <a:ext cx="1371600" cy="228600"/>
          </a:xfrm>
          <a:prstGeom prst="rect">
            <a:avLst/>
          </a:prstGeom>
          <a:noFill/>
          <a:ln w="12700"/>
          <a:scene3d>
            <a:camera prst="obliqueTop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Arrow Connector 32"/>
          <p:cNvCxnSpPr/>
          <p:nvPr/>
        </p:nvCxnSpPr>
        <p:spPr>
          <a:xfrm rot="10800000">
            <a:off x="4191000" y="5867400"/>
            <a:ext cx="685800" cy="6096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6858000" y="5486400"/>
            <a:ext cx="1981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Arial" pitchFamily="34" charset="0"/>
                <a:cs typeface="Arial" pitchFamily="34" charset="0"/>
              </a:rPr>
              <a:t>Region 6 – RRT6, ICSAR 3A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934200" y="5486400"/>
            <a:ext cx="1752600" cy="228600"/>
          </a:xfrm>
          <a:prstGeom prst="rect">
            <a:avLst/>
          </a:prstGeom>
          <a:noFill/>
          <a:ln w="12700"/>
          <a:scene3d>
            <a:camera prst="obliqueTop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Arrow Connector 36"/>
          <p:cNvCxnSpPr>
            <a:stCxn id="35" idx="1"/>
          </p:cNvCxnSpPr>
          <p:nvPr/>
        </p:nvCxnSpPr>
        <p:spPr>
          <a:xfrm rot="10800000" flipV="1">
            <a:off x="5562600" y="5600700"/>
            <a:ext cx="1371600" cy="381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5867400" y="2895600"/>
            <a:ext cx="2438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Arial" pitchFamily="34" charset="0"/>
                <a:cs typeface="Arial" pitchFamily="34" charset="0"/>
              </a:rPr>
              <a:t>Region 7 – RRT7, RBS, ICSAR 3B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5943600" y="2895600"/>
            <a:ext cx="2057400" cy="228600"/>
          </a:xfrm>
          <a:prstGeom prst="rect">
            <a:avLst/>
          </a:prstGeom>
          <a:noFill/>
          <a:ln w="12700"/>
          <a:scene3d>
            <a:camera prst="obliqueTop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Arrow Connector 40"/>
          <p:cNvCxnSpPr/>
          <p:nvPr/>
        </p:nvCxnSpPr>
        <p:spPr>
          <a:xfrm rot="5400000">
            <a:off x="4914900" y="4000500"/>
            <a:ext cx="1905000" cy="1524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5334000" y="381000"/>
            <a:ext cx="3429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Arial" pitchFamily="34" charset="0"/>
                <a:cs typeface="Arial" pitchFamily="34" charset="0"/>
              </a:rPr>
              <a:t>LEGEND:</a:t>
            </a:r>
          </a:p>
          <a:p>
            <a:r>
              <a:rPr lang="en-US" sz="1000" dirty="0" smtClean="0">
                <a:latin typeface="Arial" pitchFamily="34" charset="0"/>
                <a:cs typeface="Arial" pitchFamily="34" charset="0"/>
              </a:rPr>
              <a:t>RRT – Regional </a:t>
            </a:r>
            <a:r>
              <a:rPr lang="en-US" sz="1000" dirty="0" err="1" smtClean="0">
                <a:latin typeface="Arial" pitchFamily="34" charset="0"/>
                <a:cs typeface="Arial" pitchFamily="34" charset="0"/>
              </a:rPr>
              <a:t>Haz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 Mat Response Team</a:t>
            </a:r>
          </a:p>
          <a:p>
            <a:r>
              <a:rPr lang="en-US" sz="1000" dirty="0" smtClean="0">
                <a:latin typeface="Arial" pitchFamily="34" charset="0"/>
                <a:cs typeface="Arial" pitchFamily="34" charset="0"/>
              </a:rPr>
              <a:t>RBS – Regional Bomb Squad</a:t>
            </a:r>
          </a:p>
          <a:p>
            <a:r>
              <a:rPr lang="en-US" sz="1000" dirty="0" smtClean="0">
                <a:latin typeface="Arial" pitchFamily="34" charset="0"/>
                <a:cs typeface="Arial" pitchFamily="34" charset="0"/>
              </a:rPr>
              <a:t>ICSAR – Idaho Collapse Search &amp; Rescue Team</a:t>
            </a:r>
          </a:p>
          <a:p>
            <a:r>
              <a:rPr lang="en-US" sz="1000" dirty="0" smtClean="0">
                <a:latin typeface="Arial" pitchFamily="34" charset="0"/>
                <a:cs typeface="Arial" pitchFamily="34" charset="0"/>
              </a:rPr>
              <a:t>IIMAST – Idaho Incident Management &amp; Support Team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5334000" y="381000"/>
            <a:ext cx="3352800" cy="914400"/>
          </a:xfrm>
          <a:prstGeom prst="rect">
            <a:avLst/>
          </a:prstGeom>
          <a:noFill/>
          <a:ln w="12700"/>
          <a:scene3d>
            <a:camera prst="obliqueTop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4724400" y="1905000"/>
            <a:ext cx="2286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Arial" pitchFamily="34" charset="0"/>
                <a:cs typeface="Arial" pitchFamily="34" charset="0"/>
              </a:rPr>
              <a:t>IIMAST – statewide team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724400" y="1905000"/>
            <a:ext cx="1600200" cy="228600"/>
          </a:xfrm>
          <a:prstGeom prst="rect">
            <a:avLst/>
          </a:prstGeom>
          <a:noFill/>
          <a:ln w="12700"/>
          <a:scene3d>
            <a:camera prst="obliqueTop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Arrow Connector 48"/>
          <p:cNvCxnSpPr/>
          <p:nvPr/>
        </p:nvCxnSpPr>
        <p:spPr>
          <a:xfrm rot="10800000">
            <a:off x="3810000" y="1905000"/>
            <a:ext cx="914400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rot="5400000">
            <a:off x="4152900" y="2171700"/>
            <a:ext cx="609600" cy="5334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rot="5400000">
            <a:off x="3200400" y="2514600"/>
            <a:ext cx="2286000" cy="15240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47" idx="2"/>
          </p:cNvCxnSpPr>
          <p:nvPr/>
        </p:nvCxnSpPr>
        <p:spPr>
          <a:xfrm rot="5400000">
            <a:off x="4095750" y="3371850"/>
            <a:ext cx="2667000" cy="1905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kull704.thumb.gif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bright="7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Field Testing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763000" cy="51054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Known </a:t>
            </a:r>
            <a:r>
              <a:rPr lang="en-US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chemicals, unknown chemicals; known or suspect </a:t>
            </a:r>
            <a:r>
              <a:rPr lang="en-US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WMD/</a:t>
            </a:r>
            <a:r>
              <a:rPr lang="en-US" dirty="0" err="1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Chem</a:t>
            </a:r>
            <a:r>
              <a:rPr lang="en-US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/Bio</a:t>
            </a:r>
            <a:endParaRPr lang="en-US" dirty="0"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r>
              <a:rPr lang="en-US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The presumptive testing and identification of chemical substances using a variety of sources to be able to identify associated chemical and physical </a:t>
            </a:r>
            <a:r>
              <a:rPr lang="en-US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properties.</a:t>
            </a:r>
          </a:p>
          <a:p>
            <a:r>
              <a:rPr lang="en-US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Sources include:</a:t>
            </a:r>
          </a:p>
          <a:p>
            <a:pPr lvl="1"/>
            <a:r>
              <a:rPr lang="en-US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printed </a:t>
            </a:r>
            <a:r>
              <a:rPr lang="en-US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and electronic reference resources, </a:t>
            </a:r>
            <a:endParaRPr lang="en-US" dirty="0" smtClean="0"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pPr lvl="1"/>
            <a:r>
              <a:rPr lang="en-US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safety </a:t>
            </a:r>
            <a:r>
              <a:rPr lang="en-US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data </a:t>
            </a:r>
            <a:r>
              <a:rPr lang="en-US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sheets,</a:t>
            </a:r>
          </a:p>
          <a:p>
            <a:pPr lvl="1"/>
            <a:r>
              <a:rPr lang="en-US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field </a:t>
            </a:r>
            <a:r>
              <a:rPr lang="en-US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testing </a:t>
            </a:r>
            <a:r>
              <a:rPr lang="en-US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kits,</a:t>
            </a:r>
          </a:p>
          <a:p>
            <a:pPr lvl="1"/>
            <a:r>
              <a:rPr lang="en-US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specific </a:t>
            </a:r>
            <a:r>
              <a:rPr lang="en-US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chemical testing </a:t>
            </a:r>
            <a:r>
              <a:rPr lang="en-US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kits,</a:t>
            </a:r>
          </a:p>
          <a:p>
            <a:pPr lvl="1"/>
            <a:r>
              <a:rPr lang="en-US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chemical </a:t>
            </a:r>
            <a:r>
              <a:rPr lang="en-US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testing </a:t>
            </a:r>
            <a:r>
              <a:rPr lang="en-US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strips,</a:t>
            </a:r>
          </a:p>
          <a:p>
            <a:pPr lvl="1"/>
            <a:r>
              <a:rPr lang="en-US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data </a:t>
            </a:r>
            <a:r>
              <a:rPr lang="en-US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derived from detection </a:t>
            </a:r>
            <a:r>
              <a:rPr lang="en-US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devices,</a:t>
            </a:r>
          </a:p>
          <a:p>
            <a:pPr lvl="1"/>
            <a:r>
              <a:rPr lang="en-US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and </a:t>
            </a:r>
            <a:r>
              <a:rPr lang="en-US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air monitoring sources.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:\Documents and Settings\jeff\Local Settings\Temporary Internet Files\Content.IE5\C4VHA3TS\MCj0078711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1400" y="2819400"/>
            <a:ext cx="1622066" cy="3934305"/>
          </a:xfrm>
          <a:prstGeom prst="rect">
            <a:avLst/>
          </a:prstGeom>
          <a:noFill/>
        </p:spPr>
      </p:pic>
      <p:pic>
        <p:nvPicPr>
          <p:cNvPr id="41987" name="Picture 3" descr="C:\Documents and Settings\jeff\Local Settings\Temporary Internet Files\Content.IE5\CLXS910G\MCj0434403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4114800"/>
            <a:ext cx="1362075" cy="1908175"/>
          </a:xfrm>
          <a:prstGeom prst="rect">
            <a:avLst/>
          </a:prstGeom>
          <a:noFill/>
        </p:spPr>
      </p:pic>
      <p:pic>
        <p:nvPicPr>
          <p:cNvPr id="41988" name="Picture 4" descr="C:\Documents and Settings\jeff\Local Settings\Temporary Internet Files\Content.IE5\RZHD3GU4\MCj0434411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2800" y="304800"/>
            <a:ext cx="1625600" cy="1828800"/>
          </a:xfrm>
          <a:prstGeom prst="rect">
            <a:avLst/>
          </a:prstGeom>
          <a:noFill/>
        </p:spPr>
      </p:pic>
      <p:pic>
        <p:nvPicPr>
          <p:cNvPr id="41989" name="Picture 5" descr="C:\Documents and Settings\jeff\Local Settings\Temporary Internet Files\Content.IE5\RUBFKVH9\MCj04414280000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28600"/>
            <a:ext cx="3124200" cy="3124200"/>
          </a:xfrm>
          <a:prstGeom prst="rect">
            <a:avLst/>
          </a:prstGeom>
          <a:noFill/>
        </p:spPr>
      </p:pic>
      <p:pic>
        <p:nvPicPr>
          <p:cNvPr id="41990" name="Picture 6" descr="C:\Documents and Settings\jeff\Local Settings\Temporary Internet Files\Content.IE5\YH01QV4D\MPj03900830000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0" y="2667000"/>
            <a:ext cx="2133600" cy="299102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505200" y="1066800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QUESTIONS ???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2" name="Picture 4" descr="C:\Documents and Settings\jeff\Local Settings\Temporary Internet Files\Content.IE5\RUBFKVH9\MPj0341403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1448" y="0"/>
            <a:ext cx="1622552" cy="227460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FOR ANSWERS, CALL:</a:t>
            </a:r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667000"/>
          </a:xfrm>
        </p:spPr>
        <p:txBody>
          <a:bodyPr>
            <a:normAutofit lnSpcReduction="10000"/>
          </a:bodyPr>
          <a:lstStyle/>
          <a:p>
            <a:r>
              <a:rPr lang="en-US" b="1" dirty="0" smtClean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Jeff Rylee</a:t>
            </a:r>
          </a:p>
          <a:p>
            <a:r>
              <a:rPr lang="en-US" b="1" dirty="0" smtClean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Idaho Bureau of Homeland Security</a:t>
            </a:r>
          </a:p>
          <a:p>
            <a:r>
              <a:rPr lang="en-US" b="1" dirty="0" smtClean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208-422-5724</a:t>
            </a:r>
          </a:p>
          <a:p>
            <a:r>
              <a:rPr lang="en-US" dirty="0" smtClean="0">
                <a:hlinkClick r:id="rId3"/>
              </a:rPr>
              <a:t>jrylee@bhs.idaho.gov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3010" name="Picture 2" descr="C:\Documents and Settings\jeff\Local Settings\Temporary Internet Files\Content.IE5\CLXS910G\MCj0233557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457200"/>
            <a:ext cx="1828800" cy="1773717"/>
          </a:xfrm>
          <a:prstGeom prst="rect">
            <a:avLst/>
          </a:prstGeom>
          <a:noFill/>
        </p:spPr>
      </p:pic>
      <p:pic>
        <p:nvPicPr>
          <p:cNvPr id="43011" name="Picture 3" descr="C:\Documents and Settings\jeff\Local Settings\Temporary Internet Files\Content.IE5\6V6TI187\MCj03656560000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003597"/>
            <a:ext cx="1734617" cy="1854403"/>
          </a:xfrm>
          <a:prstGeom prst="rect">
            <a:avLst/>
          </a:prstGeom>
          <a:noFill/>
        </p:spPr>
      </p:pic>
      <p:pic>
        <p:nvPicPr>
          <p:cNvPr id="43013" name="Picture 5" descr="C:\Documents and Settings\jeff\Local Settings\Temporary Internet Files\Content.IE5\YH01QV4D\MCj02907940000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228600"/>
            <a:ext cx="1726194" cy="1643204"/>
          </a:xfrm>
          <a:prstGeom prst="rect">
            <a:avLst/>
          </a:prstGeom>
          <a:noFill/>
        </p:spPr>
      </p:pic>
      <p:pic>
        <p:nvPicPr>
          <p:cNvPr id="43015" name="Picture 7" descr="C:\Documents and Settings\jeff\Local Settings\Temporary Internet Files\Content.IE5\6V6TI187\MMj03368450000[1]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34300" y="5105400"/>
            <a:ext cx="1409700" cy="13790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lightboxImage" descr="http://www.smithsdetection.com/images/APD20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1676400"/>
            <a:ext cx="2362200" cy="300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857375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152400"/>
            <a:ext cx="2328731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81825" y="0"/>
            <a:ext cx="2162175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lightboxImage" descr="http://www.smithsdetection.com/images/HazMatID_Ope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816084"/>
            <a:ext cx="3048000" cy="3041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1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43600" y="2438400"/>
            <a:ext cx="3048000" cy="2114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8600" y="2133600"/>
            <a:ext cx="2352675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22" descr="http://www.envirosupply.net/images/uploads/thumbs/thumb_MULTIRAE%20PLUS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743200" y="228600"/>
            <a:ext cx="14287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34" descr="http://www.cardinalproproducts.com/images/MonitoringEquipment/DragerTubes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410200" y="4495800"/>
            <a:ext cx="2895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7" name="Picture 46" descr="http://www.ohiolumex.com/photo/product/ra915_2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971800" y="4707587"/>
            <a:ext cx="2286000" cy="2033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0" y="457200"/>
          <a:ext cx="9144000" cy="624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28600" y="228600"/>
            <a:ext cx="6248400" cy="212365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ACHIEVING TIMELY, EFFECTIVE PUBLIC PROTECTION</a:t>
            </a:r>
            <a:endParaRPr lang="en-US" sz="4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CN.jpg"/>
          <p:cNvPicPr>
            <a:picLocks noChangeAspect="1"/>
          </p:cNvPicPr>
          <p:nvPr/>
        </p:nvPicPr>
        <p:blipFill>
          <a:blip r:embed="rId2" cstate="print">
            <a:lum bright="40000"/>
          </a:blip>
          <a:stretch>
            <a:fillRect/>
          </a:stretch>
        </p:blipFill>
        <p:spPr>
          <a:xfrm>
            <a:off x="0" y="-22410"/>
            <a:ext cx="9143999" cy="69028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Air Monitoring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5486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Basic </a:t>
            </a:r>
            <a:r>
              <a:rPr lang="en-US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confined space monitoring specific known gas monitoring; WMD </a:t>
            </a:r>
            <a:r>
              <a:rPr lang="en-US" dirty="0" err="1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chem</a:t>
            </a:r>
            <a:r>
              <a:rPr lang="en-US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/bio aerosol vapor and </a:t>
            </a:r>
            <a:r>
              <a:rPr lang="en-US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gas</a:t>
            </a:r>
            <a:endParaRPr lang="en-US" dirty="0"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r>
              <a:rPr lang="en-US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The use of advanced detection equipment to detect the presence of known or unknown gases or vapors. </a:t>
            </a:r>
            <a:endParaRPr lang="en-US" dirty="0" smtClean="0"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r>
              <a:rPr lang="en-US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The </a:t>
            </a:r>
            <a:r>
              <a:rPr lang="en-US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basics begin with ability to provide standard confined space readings (oxygen deficiency percentage, flammable atmosphere LEL, carbon monoxide and hydrogen sulfide). </a:t>
            </a:r>
            <a:endParaRPr lang="en-US" dirty="0" smtClean="0"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r>
              <a:rPr lang="en-US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Advanced </a:t>
            </a:r>
            <a:r>
              <a:rPr lang="en-US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detection and monitoring incorporates more sophisticated instruments that differentiate between two or more flammable vapors, and may directly identify by name a specific flammable or toxic vapor. </a:t>
            </a:r>
            <a:endParaRPr lang="en-US" dirty="0" smtClean="0"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r>
              <a:rPr lang="en-US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This </a:t>
            </a:r>
            <a:r>
              <a:rPr lang="en-US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includes WMD/</a:t>
            </a:r>
            <a:r>
              <a:rPr lang="en-US" dirty="0" err="1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chem</a:t>
            </a:r>
            <a:r>
              <a:rPr lang="en-US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/bio detection instruments.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5" descr="http://www.geotechenv.com/Images/Rental/qrae_plus_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73355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1" descr="http://www.buydraegertubes.com/ProductImages/pumps/640000-l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0"/>
            <a:ext cx="2133600" cy="2162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34" descr="http://www.cardinalproproducts.com/images/MonitoringEquipment/DragerTub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304800"/>
            <a:ext cx="2743200" cy="1876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46" descr="http://www.ohiolumex.com/photo/product/ra915_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600200"/>
            <a:ext cx="26765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19" descr="http://www.envirotech-online.com/assets/images/iet/pr_files/pr_5047/images/RA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24200" y="2209800"/>
            <a:ext cx="2819400" cy="3181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22" descr="http://www.envirosupply.net/images/uploads/thumbs/thumb_MULTIRAE%20PLUS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15250" y="152400"/>
            <a:ext cx="14287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lightboxImage" descr="http://www.smithsdetection.com/images/APD200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29400" y="3962400"/>
            <a:ext cx="1981200" cy="2520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219200" y="3886200"/>
            <a:ext cx="1800054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10400" y="1905000"/>
            <a:ext cx="1857375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55851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200400" y="5524500"/>
            <a:ext cx="1905000" cy="133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rrells.jpg"/>
          <p:cNvPicPr>
            <a:picLocks noChangeAspect="1"/>
          </p:cNvPicPr>
          <p:nvPr/>
        </p:nvPicPr>
        <p:blipFill>
          <a:blip r:embed="rId2" cstate="print">
            <a:lum bright="40000"/>
          </a:blip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Sampling: Capturing Labeling Evidence Collection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Known </a:t>
            </a:r>
            <a:r>
              <a:rPr lang="en-US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industrial chemicals; unknown industrial chemical; WMD </a:t>
            </a:r>
            <a:r>
              <a:rPr lang="en-US" dirty="0" err="1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chem</a:t>
            </a:r>
            <a:r>
              <a:rPr lang="en-US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/bio</a:t>
            </a:r>
            <a:endParaRPr lang="en-US" dirty="0"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  <a:p>
            <a:r>
              <a:rPr lang="en-US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Known and unknown industrial chemicals standard evidence collection protocols required for each </a:t>
            </a:r>
            <a:r>
              <a:rPr lang="en-US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include: </a:t>
            </a:r>
          </a:p>
          <a:p>
            <a:pPr lvl="1"/>
            <a:r>
              <a:rPr lang="en-US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capturing </a:t>
            </a:r>
            <a:r>
              <a:rPr lang="en-US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and </a:t>
            </a:r>
            <a:r>
              <a:rPr lang="en-US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collections,</a:t>
            </a:r>
          </a:p>
          <a:p>
            <a:pPr lvl="1"/>
            <a:r>
              <a:rPr lang="en-US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containerizing </a:t>
            </a:r>
            <a:r>
              <a:rPr lang="en-US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and proper </a:t>
            </a:r>
            <a:r>
              <a:rPr lang="en-US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labeling,</a:t>
            </a:r>
          </a:p>
          <a:p>
            <a:pPr lvl="1"/>
            <a:r>
              <a:rPr lang="en-US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and </a:t>
            </a:r>
            <a:r>
              <a:rPr lang="en-US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preparation for transportation and distribution, including standard environmental sampling procedures for lab </a:t>
            </a:r>
            <a:r>
              <a:rPr lang="en-US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analysis.</a:t>
            </a:r>
          </a:p>
          <a:p>
            <a:r>
              <a:rPr lang="en-US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Consistent </a:t>
            </a:r>
            <a:r>
              <a:rPr lang="en-US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with established chain of custody protocols. </a:t>
            </a:r>
            <a:endParaRPr lang="en-US" dirty="0" smtClean="0"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  <a:p>
            <a:r>
              <a:rPr lang="en-US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Ability </a:t>
            </a:r>
            <a:r>
              <a:rPr lang="en-US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to sample liquids and </a:t>
            </a:r>
            <a:r>
              <a:rPr lang="en-US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solids.</a:t>
            </a:r>
          </a:p>
          <a:p>
            <a:r>
              <a:rPr lang="en-US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Special </a:t>
            </a:r>
            <a:r>
              <a:rPr lang="en-US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resources are required for air sample collection.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0" descr="http://www.envcoglobal.com/files/MO-AMS-209.57-Envkit-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304800"/>
            <a:ext cx="38862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HazMat_team_sampling_lar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430268"/>
            <a:ext cx="3086100" cy="2427732"/>
          </a:xfrm>
          <a:prstGeom prst="rect">
            <a:avLst/>
          </a:prstGeom>
        </p:spPr>
      </p:pic>
      <p:pic>
        <p:nvPicPr>
          <p:cNvPr id="4098" name="Picture 37" descr="http://www.chembiokits.com/press/press_chemBioUpgrad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152400"/>
            <a:ext cx="28575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43" descr="http://www.chembiokits.com/shop/graphics/00000001/QSA800H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0" y="3048000"/>
            <a:ext cx="257175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CalSampBags_ph_so2_air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629400" y="4191000"/>
            <a:ext cx="1524000" cy="1524000"/>
          </a:xfrm>
          <a:prstGeom prst="rect">
            <a:avLst/>
          </a:prstGeom>
        </p:spPr>
      </p:pic>
      <p:pic>
        <p:nvPicPr>
          <p:cNvPr id="9" name="Picture 8" descr="watertech-grp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76600" y="228600"/>
            <a:ext cx="2276475" cy="1684592"/>
          </a:xfrm>
          <a:prstGeom prst="rect">
            <a:avLst/>
          </a:prstGeom>
        </p:spPr>
      </p:pic>
      <p:pic>
        <p:nvPicPr>
          <p:cNvPr id="10" name="Picture 9" descr="about-image-ic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257800" y="4648200"/>
            <a:ext cx="1457325" cy="20078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</TotalTime>
  <Words>1282</Words>
  <Application>Microsoft Office PowerPoint</Application>
  <PresentationFormat>On-screen Show (4:3)</PresentationFormat>
  <Paragraphs>159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Slide 1</vt:lpstr>
      <vt:lpstr>Slide 2</vt:lpstr>
      <vt:lpstr>Field Testing </vt:lpstr>
      <vt:lpstr>Slide 4</vt:lpstr>
      <vt:lpstr>Slide 5</vt:lpstr>
      <vt:lpstr>Air Monitoring </vt:lpstr>
      <vt:lpstr>Slide 7</vt:lpstr>
      <vt:lpstr>Sampling: Capturing Labeling Evidence Collection </vt:lpstr>
      <vt:lpstr>Slide 9</vt:lpstr>
      <vt:lpstr>Radiation Monitoring/Detection </vt:lpstr>
      <vt:lpstr>Slide 11</vt:lpstr>
      <vt:lpstr>Protective Clothing: Ensembles </vt:lpstr>
      <vt:lpstr>Slide 13</vt:lpstr>
      <vt:lpstr>Technical Reference </vt:lpstr>
      <vt:lpstr>Slide 15</vt:lpstr>
      <vt:lpstr>Special Capabilities </vt:lpstr>
      <vt:lpstr>Slide 17</vt:lpstr>
      <vt:lpstr>Intervention</vt:lpstr>
      <vt:lpstr>Slide 19</vt:lpstr>
      <vt:lpstr>Decontamination</vt:lpstr>
      <vt:lpstr>Slide 21</vt:lpstr>
      <vt:lpstr>Communications</vt:lpstr>
      <vt:lpstr>Slide 23</vt:lpstr>
      <vt:lpstr>Personnel Staffing </vt:lpstr>
      <vt:lpstr>Slide 25</vt:lpstr>
      <vt:lpstr>Personnel Training</vt:lpstr>
      <vt:lpstr>Slide 27</vt:lpstr>
      <vt:lpstr>Sustainability</vt:lpstr>
      <vt:lpstr>Slide 29</vt:lpstr>
      <vt:lpstr>Slide 30</vt:lpstr>
      <vt:lpstr>FOR ANSWERS, CALL:</vt:lpstr>
    </vt:vector>
  </TitlesOfParts>
  <Company>State of Idaho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jeff</dc:creator>
  <cp:lastModifiedBy>jeff</cp:lastModifiedBy>
  <cp:revision>55</cp:revision>
  <dcterms:created xsi:type="dcterms:W3CDTF">2009-06-29T21:15:33Z</dcterms:created>
  <dcterms:modified xsi:type="dcterms:W3CDTF">2009-06-30T18:17:50Z</dcterms:modified>
</cp:coreProperties>
</file>